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2" r:id="rId3"/>
    <p:sldId id="303" r:id="rId4"/>
    <p:sldId id="304" r:id="rId5"/>
    <p:sldId id="305" r:id="rId6"/>
    <p:sldId id="306" r:id="rId7"/>
    <p:sldId id="262" r:id="rId8"/>
    <p:sldId id="307" r:id="rId9"/>
    <p:sldId id="261" r:id="rId10"/>
    <p:sldId id="308" r:id="rId11"/>
    <p:sldId id="309" r:id="rId12"/>
    <p:sldId id="310" r:id="rId13"/>
    <p:sldId id="311" r:id="rId14"/>
    <p:sldId id="329" r:id="rId15"/>
    <p:sldId id="330" r:id="rId16"/>
    <p:sldId id="331" r:id="rId17"/>
    <p:sldId id="419" r:id="rId18"/>
    <p:sldId id="420" r:id="rId19"/>
    <p:sldId id="422" r:id="rId20"/>
    <p:sldId id="423" r:id="rId21"/>
    <p:sldId id="379" r:id="rId22"/>
    <p:sldId id="424" r:id="rId23"/>
    <p:sldId id="270" r:id="rId24"/>
    <p:sldId id="272" r:id="rId25"/>
    <p:sldId id="425" r:id="rId26"/>
    <p:sldId id="426" r:id="rId27"/>
    <p:sldId id="427" r:id="rId28"/>
    <p:sldId id="276" r:id="rId29"/>
    <p:sldId id="383" r:id="rId30"/>
    <p:sldId id="384" r:id="rId31"/>
    <p:sldId id="428" r:id="rId32"/>
    <p:sldId id="429" r:id="rId33"/>
    <p:sldId id="430" r:id="rId34"/>
    <p:sldId id="386" r:id="rId35"/>
    <p:sldId id="387" r:id="rId36"/>
    <p:sldId id="388" r:id="rId37"/>
    <p:sldId id="431" r:id="rId38"/>
    <p:sldId id="344" r:id="rId39"/>
    <p:sldId id="393" r:id="rId40"/>
    <p:sldId id="290" r:id="rId41"/>
    <p:sldId id="291" r:id="rId42"/>
    <p:sldId id="341" r:id="rId43"/>
    <p:sldId id="340" r:id="rId44"/>
    <p:sldId id="392" r:id="rId45"/>
    <p:sldId id="292" r:id="rId46"/>
    <p:sldId id="432" r:id="rId47"/>
    <p:sldId id="395" r:id="rId48"/>
    <p:sldId id="396" r:id="rId49"/>
    <p:sldId id="433" r:id="rId50"/>
    <p:sldId id="434" r:id="rId51"/>
    <p:sldId id="435" r:id="rId52"/>
    <p:sldId id="437" r:id="rId53"/>
    <p:sldId id="391" r:id="rId54"/>
    <p:sldId id="436" r:id="rId55"/>
    <p:sldId id="296" r:id="rId56"/>
    <p:sldId id="438" r:id="rId57"/>
    <p:sldId id="439" r:id="rId58"/>
    <p:sldId id="399" r:id="rId59"/>
    <p:sldId id="400" r:id="rId60"/>
    <p:sldId id="401" r:id="rId61"/>
    <p:sldId id="402" r:id="rId62"/>
    <p:sldId id="440" r:id="rId63"/>
    <p:sldId id="404" r:id="rId64"/>
    <p:sldId id="334" r:id="rId65"/>
    <p:sldId id="405" r:id="rId66"/>
    <p:sldId id="441" r:id="rId67"/>
    <p:sldId id="354" r:id="rId68"/>
    <p:sldId id="442" r:id="rId69"/>
    <p:sldId id="443" r:id="rId70"/>
    <p:sldId id="444" r:id="rId71"/>
    <p:sldId id="336" r:id="rId72"/>
    <p:sldId id="300" r:id="rId73"/>
    <p:sldId id="445" r:id="rId74"/>
    <p:sldId id="30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8923DD-4175-4E16-B171-0D7D61CDDF22}" v="140" dt="2022-06-19T11:23:05.1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4660"/>
  </p:normalViewPr>
  <p:slideViewPr>
    <p:cSldViewPr snapToGrid="0">
      <p:cViewPr varScale="1">
        <p:scale>
          <a:sx n="117" d="100"/>
          <a:sy n="117" d="100"/>
        </p:scale>
        <p:origin x="61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6/19/2022</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6/19/2022</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AC0270B-04A9-DA6B-E977-532371C660D7}"/>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4" name="Rectangle 3">
            <a:extLst>
              <a:ext uri="{FF2B5EF4-FFF2-40B4-BE49-F238E27FC236}">
                <a16:creationId xmlns:a16="http://schemas.microsoft.com/office/drawing/2014/main" id="{7C2C4D83-EEAB-C722-AF39-9518F9CE5A7C}"/>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5" name="Rectangle 4">
            <a:extLst>
              <a:ext uri="{FF2B5EF4-FFF2-40B4-BE49-F238E27FC236}">
                <a16:creationId xmlns:a16="http://schemas.microsoft.com/office/drawing/2014/main" id="{D45CBF49-CFFB-92E1-1592-5541FC45CFEB}"/>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CED33B4A-45C2-98FB-DE99-7EBDC5DC2CAA}"/>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TextBox 6">
            <a:extLst>
              <a:ext uri="{FF2B5EF4-FFF2-40B4-BE49-F238E27FC236}">
                <a16:creationId xmlns:a16="http://schemas.microsoft.com/office/drawing/2014/main" id="{22EEC5F9-4115-7757-3629-103940B00E51}"/>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8" name="TextBox 7">
            <a:extLst>
              <a:ext uri="{FF2B5EF4-FFF2-40B4-BE49-F238E27FC236}">
                <a16:creationId xmlns:a16="http://schemas.microsoft.com/office/drawing/2014/main" id="{E9CF6D7B-BAA1-0E31-CCB1-5B53EC90ACFF}"/>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9" name="Straight Connector 8">
            <a:extLst>
              <a:ext uri="{FF2B5EF4-FFF2-40B4-BE49-F238E27FC236}">
                <a16:creationId xmlns:a16="http://schemas.microsoft.com/office/drawing/2014/main" id="{B2F54E82-9AB5-0BD2-0188-53DC7121E4F6}"/>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TextBox 9">
            <a:extLst>
              <a:ext uri="{FF2B5EF4-FFF2-40B4-BE49-F238E27FC236}">
                <a16:creationId xmlns:a16="http://schemas.microsoft.com/office/drawing/2014/main" id="{FBFD715A-2871-173A-EB96-8A7B93CC47A8}"/>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1" name="Straight Connector 10">
            <a:extLst>
              <a:ext uri="{FF2B5EF4-FFF2-40B4-BE49-F238E27FC236}">
                <a16:creationId xmlns:a16="http://schemas.microsoft.com/office/drawing/2014/main" id="{5B80E5A8-8005-FE9F-F32C-64CDDAB8BB34}"/>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A7A5C72-CE31-DE7F-5C81-D8F2BA66D782}"/>
              </a:ext>
            </a:extLst>
          </p:cNvPr>
          <p:cNvCxnSpPr/>
          <p:nvPr/>
        </p:nvCxnSpPr>
        <p:spPr>
          <a:xfrm flipV="1">
            <a:off x="2176052"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DDF5BFE-2760-B6C0-642C-E249094123E6}"/>
              </a:ext>
            </a:extLst>
          </p:cNvPr>
          <p:cNvCxnSpPr/>
          <p:nvPr/>
        </p:nvCxnSpPr>
        <p:spPr>
          <a:xfrm flipV="1">
            <a:off x="3403600"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E2CD67-E86B-F822-780F-4346F0904581}"/>
              </a:ext>
            </a:extLst>
          </p:cNvPr>
          <p:cNvCxnSpPr/>
          <p:nvPr/>
        </p:nvCxnSpPr>
        <p:spPr>
          <a:xfrm flipV="1">
            <a:off x="4648200"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1A80A7A-4A33-47BB-EAB2-DC4D3EA898B1}"/>
              </a:ext>
            </a:extLst>
          </p:cNvPr>
          <p:cNvSpPr/>
          <p:nvPr/>
        </p:nvSpPr>
        <p:spPr>
          <a:xfrm>
            <a:off x="6900052"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073536F9-FC27-B655-02FC-26FC82244E20}"/>
              </a:ext>
            </a:extLst>
          </p:cNvPr>
          <p:cNvSpPr/>
          <p:nvPr/>
        </p:nvSpPr>
        <p:spPr>
          <a:xfrm>
            <a:off x="7083237"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998FE357-C18C-74B2-F159-768C5C1FBA62}"/>
              </a:ext>
            </a:extLst>
          </p:cNvPr>
          <p:cNvSpPr/>
          <p:nvPr/>
        </p:nvSpPr>
        <p:spPr>
          <a:xfrm>
            <a:off x="9834675"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BD55BEC8-B60D-4BF3-9355-43D76A1F4671}"/>
              </a:ext>
            </a:extLst>
          </p:cNvPr>
          <p:cNvSpPr/>
          <p:nvPr/>
        </p:nvSpPr>
        <p:spPr>
          <a:xfrm>
            <a:off x="1042779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D8FD64E8-9C88-59EA-75DB-E250F898CCE2}"/>
              </a:ext>
            </a:extLst>
          </p:cNvPr>
          <p:cNvSpPr txBox="1"/>
          <p:nvPr/>
        </p:nvSpPr>
        <p:spPr>
          <a:xfrm>
            <a:off x="8158488" y="330201"/>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2763AA9E-7B63-E009-FFC1-D03E9DEEC657}"/>
              </a:ext>
            </a:extLst>
          </p:cNvPr>
          <p:cNvSpPr txBox="1"/>
          <p:nvPr/>
        </p:nvSpPr>
        <p:spPr>
          <a:xfrm>
            <a:off x="7191038" y="3130305"/>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1BCA15D3-5F61-CEC3-3A67-7BAEE57C59BE}"/>
              </a:ext>
            </a:extLst>
          </p:cNvPr>
          <p:cNvCxnSpPr>
            <a:cxnSpLocks/>
          </p:cNvCxnSpPr>
          <p:nvPr/>
        </p:nvCxnSpPr>
        <p:spPr>
          <a:xfrm>
            <a:off x="7171183"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B68B6FDB-1CA8-C076-F903-49450B14736B}"/>
              </a:ext>
            </a:extLst>
          </p:cNvPr>
          <p:cNvSpPr txBox="1"/>
          <p:nvPr/>
        </p:nvSpPr>
        <p:spPr>
          <a:xfrm>
            <a:off x="8351440" y="2191952"/>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59EF1290-B2EB-6908-CDEE-1FE822B0E634}"/>
              </a:ext>
            </a:extLst>
          </p:cNvPr>
          <p:cNvCxnSpPr>
            <a:cxnSpLocks/>
          </p:cNvCxnSpPr>
          <p:nvPr/>
        </p:nvCxnSpPr>
        <p:spPr>
          <a:xfrm>
            <a:off x="9799054"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906CDB5F-FD37-580E-C0EB-1BBB06C6A59C}"/>
              </a:ext>
            </a:extLst>
          </p:cNvPr>
          <p:cNvCxnSpPr/>
          <p:nvPr/>
        </p:nvCxnSpPr>
        <p:spPr>
          <a:xfrm flipV="1">
            <a:off x="8158488"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D53B053-6281-3D99-FA1F-3B70CBD4210B}"/>
              </a:ext>
            </a:extLst>
          </p:cNvPr>
          <p:cNvCxnSpPr/>
          <p:nvPr/>
        </p:nvCxnSpPr>
        <p:spPr>
          <a:xfrm flipV="1">
            <a:off x="9386036"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D8056A62-BECF-0024-4F63-83E20FF9DF0A}"/>
              </a:ext>
            </a:extLst>
          </p:cNvPr>
          <p:cNvCxnSpPr/>
          <p:nvPr/>
        </p:nvCxnSpPr>
        <p:spPr>
          <a:xfrm flipV="1">
            <a:off x="10630636"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5CF47A9-6E10-B0B2-9CC2-27BC29F8689B}"/>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28A72C1-971D-F8B4-E52E-CFF09F13611E}"/>
              </a:ext>
            </a:extLst>
          </p:cNvPr>
          <p:cNvSpPr txBox="1"/>
          <p:nvPr/>
        </p:nvSpPr>
        <p:spPr>
          <a:xfrm>
            <a:off x="2176052" y="5631932"/>
            <a:ext cx="1314975" cy="369332"/>
          </a:xfrm>
          <a:prstGeom prst="rect">
            <a:avLst/>
          </a:prstGeom>
          <a:noFill/>
        </p:spPr>
        <p:txBody>
          <a:bodyPr wrap="none" rtlCol="0">
            <a:spAutoFit/>
          </a:bodyPr>
          <a:lstStyle/>
          <a:p>
            <a:r>
              <a:rPr lang="en-US" dirty="0"/>
              <a:t>&lt;Counter /&gt;</a:t>
            </a:r>
          </a:p>
        </p:txBody>
      </p:sp>
      <p:sp>
        <p:nvSpPr>
          <p:cNvPr id="30" name="TextBox 29">
            <a:extLst>
              <a:ext uri="{FF2B5EF4-FFF2-40B4-BE49-F238E27FC236}">
                <a16:creationId xmlns:a16="http://schemas.microsoft.com/office/drawing/2014/main" id="{40B8A478-1A2F-BC1A-13F2-62EB0A7213F2}"/>
              </a:ext>
            </a:extLst>
          </p:cNvPr>
          <p:cNvSpPr txBox="1"/>
          <p:nvPr/>
        </p:nvSpPr>
        <p:spPr>
          <a:xfrm>
            <a:off x="7891052" y="5631932"/>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9745024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045345-7BE5-DB72-4F31-317A2244107C}"/>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r>
              <a:rPr lang="en-IN" sz="2400" dirty="0">
                <a:solidFill>
                  <a:srgbClr val="FF0000"/>
                </a:solidFill>
              </a:rPr>
              <a:t>View* (UI) – JS / JSX</a:t>
            </a:r>
          </a:p>
          <a:p>
            <a:pPr algn="ctr"/>
            <a:endParaRPr lang="en-IN" sz="2400" dirty="0">
              <a:solidFill>
                <a:srgbClr val="FFFF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 </a:t>
            </a:r>
          </a:p>
          <a:p>
            <a:pPr algn="ctr"/>
            <a:endParaRPr lang="en-IN" sz="1100" dirty="0">
              <a:solidFill>
                <a:srgbClr val="FFFF00"/>
              </a:solidFill>
            </a:endParaRPr>
          </a:p>
        </p:txBody>
      </p:sp>
      <p:sp>
        <p:nvSpPr>
          <p:cNvPr id="5" name="Rectangle: Rounded Corners 4">
            <a:extLst>
              <a:ext uri="{FF2B5EF4-FFF2-40B4-BE49-F238E27FC236}">
                <a16:creationId xmlns:a16="http://schemas.microsoft.com/office/drawing/2014/main" id="{D9C7A464-F005-FB92-857D-13F438188F88}"/>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F0C7EE49-7B3C-7008-C7C4-EAFBF7496DC1}"/>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517DD588-A54A-BEEE-5336-71CF67A0F8EC}"/>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A53BDEE2-2ECA-6743-A1F2-4B8348D2CCC6}"/>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D2641719-E155-98B4-D33A-DE59D3D23F20}"/>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2C392E04-76FA-3FEA-EEC8-D125B2368F72}"/>
              </a:ext>
            </a:extLst>
          </p:cNvPr>
          <p:cNvCxnSpPr>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49B7834D-7FFE-0833-E40D-2A6B5963E0D5}"/>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6AF7943C-6053-4C9E-E280-9166029CDBCC}"/>
              </a:ext>
            </a:extLst>
          </p:cNvPr>
          <p:cNvCxnSpPr>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061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B3559-536D-6ACA-23AB-55A00BE0A7DD}"/>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C9471338-E8D1-3D75-EFFC-CE14A003BF17}"/>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D963ADD7-778D-B0BA-610E-357EFC45D0AD}"/>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6" name="Rectangle 5">
            <a:extLst>
              <a:ext uri="{FF2B5EF4-FFF2-40B4-BE49-F238E27FC236}">
                <a16:creationId xmlns:a16="http://schemas.microsoft.com/office/drawing/2014/main" id="{CAE96EEE-7B4B-5F2F-91A1-8B7F74E85124}"/>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CD66260C-868E-6DDD-D576-6BD549F6DF61}"/>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4FCCED44-7EFE-5D0F-576E-E7366D007105}"/>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31CD7F4F-5835-F262-4BE3-7C6BBBB6F94F}"/>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38A06B9A-98E4-529A-A44C-CCC52E5F017B}"/>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636E6A9C-BDFF-3410-E21F-2E4DBF9D90EE}"/>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4DD0FBED-4271-CD72-E596-1EE0AF708E80}"/>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4DAD5D4E-BC78-A5B8-2015-05F5D30A339F}"/>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C2857449-D7F9-26D3-1CCA-6E6DA8784F89}"/>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713330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02CA71A-D578-2DBB-5D8D-33F346C7BDA5}"/>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 (JSX)</a:t>
            </a:r>
          </a:p>
          <a:p>
            <a:pPr algn="ctr"/>
            <a:r>
              <a:rPr lang="en-IN" dirty="0"/>
              <a:t>(Multiple Files)</a:t>
            </a:r>
          </a:p>
        </p:txBody>
      </p:sp>
      <p:cxnSp>
        <p:nvCxnSpPr>
          <p:cNvPr id="5" name="Straight Arrow Connector 4">
            <a:extLst>
              <a:ext uri="{FF2B5EF4-FFF2-40B4-BE49-F238E27FC236}">
                <a16:creationId xmlns:a16="http://schemas.microsoft.com/office/drawing/2014/main" id="{A4023285-B03C-E27E-CA49-8A6D66ABA399}"/>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E178715B-FA9B-85AC-8AB8-747F8D5FE5E2}"/>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7" name="TextBox 6">
            <a:extLst>
              <a:ext uri="{FF2B5EF4-FFF2-40B4-BE49-F238E27FC236}">
                <a16:creationId xmlns:a16="http://schemas.microsoft.com/office/drawing/2014/main" id="{FC69A43D-E25F-121E-98FF-37EC4AB1EE71}"/>
              </a:ext>
            </a:extLst>
          </p:cNvPr>
          <p:cNvSpPr txBox="1"/>
          <p:nvPr/>
        </p:nvSpPr>
        <p:spPr>
          <a:xfrm>
            <a:off x="9577587"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cxnSp>
        <p:nvCxnSpPr>
          <p:cNvPr id="8" name="Straight Arrow Connector 7">
            <a:extLst>
              <a:ext uri="{FF2B5EF4-FFF2-40B4-BE49-F238E27FC236}">
                <a16:creationId xmlns:a16="http://schemas.microsoft.com/office/drawing/2014/main" id="{ABDF4988-850A-0E27-5EDB-5375BAEEA17B}"/>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FFD14540-B0B5-26E3-2CD9-50F76D010241}"/>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A3BA8929-A4DE-5473-2752-DBC9EFEF465F}"/>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1799B653-AA44-D299-A68D-2D4EFF9A3902}"/>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5B20352C-FC99-208C-6BF6-599255AB2688}"/>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455CF342-ED71-73BE-9EC3-CF625B384F27}"/>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Rectangle 13">
            <a:extLst>
              <a:ext uri="{FF2B5EF4-FFF2-40B4-BE49-F238E27FC236}">
                <a16:creationId xmlns:a16="http://schemas.microsoft.com/office/drawing/2014/main" id="{3800B3BF-394B-305B-7A95-60F09DB07C59}"/>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5" name="Straight Arrow Connector 14">
            <a:extLst>
              <a:ext uri="{FF2B5EF4-FFF2-40B4-BE49-F238E27FC236}">
                <a16:creationId xmlns:a16="http://schemas.microsoft.com/office/drawing/2014/main" id="{70C9BF6A-4B2A-716E-9DBE-E69F31284206}"/>
              </a:ext>
            </a:extLst>
          </p:cNvPr>
          <p:cNvCxnSpPr>
            <a:endCxn id="14"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6" name="TextBox 15">
            <a:extLst>
              <a:ext uri="{FF2B5EF4-FFF2-40B4-BE49-F238E27FC236}">
                <a16:creationId xmlns:a16="http://schemas.microsoft.com/office/drawing/2014/main" id="{17C5A9C4-02D9-D3A8-02F9-024F5468E763}"/>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17" name="Rectangle: Rounded Corners 16">
            <a:extLst>
              <a:ext uri="{FF2B5EF4-FFF2-40B4-BE49-F238E27FC236}">
                <a16:creationId xmlns:a16="http://schemas.microsoft.com/office/drawing/2014/main" id="{B44F5B99-DA28-2F6C-C69C-410557621308}"/>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18" name="Straight Arrow Connector 17">
            <a:extLst>
              <a:ext uri="{FF2B5EF4-FFF2-40B4-BE49-F238E27FC236}">
                <a16:creationId xmlns:a16="http://schemas.microsoft.com/office/drawing/2014/main" id="{593F6386-64CA-4981-9834-AF8857B02D15}"/>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19" name="Straight Arrow Connector 18">
            <a:extLst>
              <a:ext uri="{FF2B5EF4-FFF2-40B4-BE49-F238E27FC236}">
                <a16:creationId xmlns:a16="http://schemas.microsoft.com/office/drawing/2014/main" id="{2199F039-D0FC-1D84-470C-935A75DE9CAB}"/>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0" name="Straight Connector 19">
            <a:extLst>
              <a:ext uri="{FF2B5EF4-FFF2-40B4-BE49-F238E27FC236}">
                <a16:creationId xmlns:a16="http://schemas.microsoft.com/office/drawing/2014/main" id="{48919B59-BC43-5B26-75E0-E3B464A84189}"/>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29F9E6-E4C9-0522-CC93-00B966A0D8B5}"/>
              </a:ext>
            </a:extLst>
          </p:cNvPr>
          <p:cNvSpPr txBox="1"/>
          <p:nvPr/>
        </p:nvSpPr>
        <p:spPr>
          <a:xfrm>
            <a:off x="364318" y="1130531"/>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(create-react-app)</a:t>
            </a:r>
          </a:p>
        </p:txBody>
      </p:sp>
      <p:sp>
        <p:nvSpPr>
          <p:cNvPr id="22" name="TextBox 21">
            <a:extLst>
              <a:ext uri="{FF2B5EF4-FFF2-40B4-BE49-F238E27FC236}">
                <a16:creationId xmlns:a16="http://schemas.microsoft.com/office/drawing/2014/main" id="{8764D236-5E39-0501-1BDC-65EA78E99D71}"/>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23" name="TextBox 22">
            <a:extLst>
              <a:ext uri="{FF2B5EF4-FFF2-40B4-BE49-F238E27FC236}">
                <a16:creationId xmlns:a16="http://schemas.microsoft.com/office/drawing/2014/main" id="{133DFACF-EF08-DD00-88B0-EC46F56D7944}"/>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sp>
        <p:nvSpPr>
          <p:cNvPr id="24" name="Rectangle 23">
            <a:extLst>
              <a:ext uri="{FF2B5EF4-FFF2-40B4-BE49-F238E27FC236}">
                <a16:creationId xmlns:a16="http://schemas.microsoft.com/office/drawing/2014/main" id="{7D364ADF-9D5E-39C7-7B73-9AF9F7A151BF}"/>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E9977C3-56B4-D825-A9E9-4AE8988E1EAE}"/>
              </a:ext>
            </a:extLst>
          </p:cNvPr>
          <p:cNvSpPr txBox="1"/>
          <p:nvPr/>
        </p:nvSpPr>
        <p:spPr>
          <a:xfrm>
            <a:off x="6722313" y="2582347"/>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26" name="TextBox 25">
            <a:extLst>
              <a:ext uri="{FF2B5EF4-FFF2-40B4-BE49-F238E27FC236}">
                <a16:creationId xmlns:a16="http://schemas.microsoft.com/office/drawing/2014/main" id="{86D6F781-BE32-5DCC-9F4C-EF9B0EEC4B1A}"/>
              </a:ext>
            </a:extLst>
          </p:cNvPr>
          <p:cNvSpPr txBox="1"/>
          <p:nvPr/>
        </p:nvSpPr>
        <p:spPr>
          <a:xfrm>
            <a:off x="6611420" y="1940667"/>
            <a:ext cx="1854995" cy="646331"/>
          </a:xfrm>
          <a:prstGeom prst="rect">
            <a:avLst/>
          </a:prstGeom>
          <a:noFill/>
        </p:spPr>
        <p:txBody>
          <a:bodyPr wrap="none" rtlCol="0">
            <a:spAutoFit/>
          </a:bodyPr>
          <a:lstStyle/>
          <a:p>
            <a:pPr algn="ctr"/>
            <a:r>
              <a:rPr lang="en-IN" dirty="0"/>
              <a:t>Build your project</a:t>
            </a:r>
          </a:p>
          <a:p>
            <a:pPr algn="ctr"/>
            <a:r>
              <a:rPr lang="en-IN" dirty="0" err="1"/>
              <a:t>npm</a:t>
            </a:r>
            <a:r>
              <a:rPr lang="en-IN" dirty="0"/>
              <a:t> run build</a:t>
            </a:r>
          </a:p>
        </p:txBody>
      </p:sp>
      <p:cxnSp>
        <p:nvCxnSpPr>
          <p:cNvPr id="27" name="Straight Connector 26">
            <a:extLst>
              <a:ext uri="{FF2B5EF4-FFF2-40B4-BE49-F238E27FC236}">
                <a16:creationId xmlns:a16="http://schemas.microsoft.com/office/drawing/2014/main" id="{C6089246-691A-6CF5-13E6-81655AF2127D}"/>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cxnSp>
        <p:nvCxnSpPr>
          <p:cNvPr id="28" name="Straight Connector 27">
            <a:extLst>
              <a:ext uri="{FF2B5EF4-FFF2-40B4-BE49-F238E27FC236}">
                <a16:creationId xmlns:a16="http://schemas.microsoft.com/office/drawing/2014/main" id="{756B4F74-9083-5100-3B30-2B2F72F67610}"/>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9" name="TextBox 28">
            <a:extLst>
              <a:ext uri="{FF2B5EF4-FFF2-40B4-BE49-F238E27FC236}">
                <a16:creationId xmlns:a16="http://schemas.microsoft.com/office/drawing/2014/main" id="{989F4EF4-68CC-0E6A-510D-66F97FEE9DB7}"/>
              </a:ext>
            </a:extLst>
          </p:cNvPr>
          <p:cNvSpPr txBox="1"/>
          <p:nvPr/>
        </p:nvSpPr>
        <p:spPr>
          <a:xfrm>
            <a:off x="3500434" y="2824017"/>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30" name="TextBox 29">
            <a:extLst>
              <a:ext uri="{FF2B5EF4-FFF2-40B4-BE49-F238E27FC236}">
                <a16:creationId xmlns:a16="http://schemas.microsoft.com/office/drawing/2014/main" id="{15722597-FC95-51F7-7019-9C54FE56F340}"/>
              </a:ext>
            </a:extLst>
          </p:cNvPr>
          <p:cNvSpPr txBox="1"/>
          <p:nvPr/>
        </p:nvSpPr>
        <p:spPr>
          <a:xfrm>
            <a:off x="3416533" y="1858986"/>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dirty="0" err="1"/>
              <a:t>npm</a:t>
            </a:r>
            <a:r>
              <a:rPr lang="en-IN" dirty="0"/>
              <a:t> start</a:t>
            </a:r>
          </a:p>
        </p:txBody>
      </p:sp>
      <p:sp>
        <p:nvSpPr>
          <p:cNvPr id="31" name="TextBox 30">
            <a:extLst>
              <a:ext uri="{FF2B5EF4-FFF2-40B4-BE49-F238E27FC236}">
                <a16:creationId xmlns:a16="http://schemas.microsoft.com/office/drawing/2014/main" id="{B020D3AA-2A5E-85D5-939B-BEA1BC92A9A0}"/>
              </a:ext>
            </a:extLst>
          </p:cNvPr>
          <p:cNvSpPr txBox="1"/>
          <p:nvPr/>
        </p:nvSpPr>
        <p:spPr>
          <a:xfrm>
            <a:off x="3504228" y="1272416"/>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458260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r>
              <a:rPr lang="en-IN" dirty="0"/>
              <a:t>Include bootstrap and bootstrap-icons </a:t>
            </a:r>
            <a:r>
              <a:rPr lang="en-IN" dirty="0" err="1"/>
              <a:t>css</a:t>
            </a:r>
            <a:r>
              <a:rPr lang="en-IN" dirty="0"/>
              <a:t> file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r>
              <a:rPr lang="en-IN" dirty="0"/>
              <a:t>Component One</a:t>
            </a:r>
          </a:p>
          <a:p>
            <a:pPr lvl="1"/>
            <a:r>
              <a:rPr lang="en-IN" dirty="0"/>
              <a:t>Hello from Component One (text-success)</a:t>
            </a:r>
          </a:p>
          <a:p>
            <a:r>
              <a:rPr lang="en-IN" dirty="0"/>
              <a:t>Component Two</a:t>
            </a:r>
          </a:p>
          <a:p>
            <a:pPr lvl="1"/>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58EA91-46B9-EB19-E7F3-EFDFAF59C2C8}"/>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3" name="Group 2">
            <a:extLst>
              <a:ext uri="{FF2B5EF4-FFF2-40B4-BE49-F238E27FC236}">
                <a16:creationId xmlns:a16="http://schemas.microsoft.com/office/drawing/2014/main" id="{4B6C3378-A39A-6591-B70F-212B1954113D}"/>
              </a:ext>
            </a:extLst>
          </p:cNvPr>
          <p:cNvGrpSpPr/>
          <p:nvPr/>
        </p:nvGrpSpPr>
        <p:grpSpPr>
          <a:xfrm>
            <a:off x="8583679" y="1637468"/>
            <a:ext cx="1262108" cy="898124"/>
            <a:chOff x="8762260" y="1677880"/>
            <a:chExt cx="1262108" cy="898124"/>
          </a:xfrm>
        </p:grpSpPr>
        <p:sp>
          <p:nvSpPr>
            <p:cNvPr id="4" name="Rectangle: Rounded Corners 3">
              <a:extLst>
                <a:ext uri="{FF2B5EF4-FFF2-40B4-BE49-F238E27FC236}">
                  <a16:creationId xmlns:a16="http://schemas.microsoft.com/office/drawing/2014/main" id="{8C616913-46F6-7E9F-66F0-72A7C9A6FEF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1A90EDB9-059A-6703-E5F1-001BB003CAE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6" name="Group 5">
            <a:extLst>
              <a:ext uri="{FF2B5EF4-FFF2-40B4-BE49-F238E27FC236}">
                <a16:creationId xmlns:a16="http://schemas.microsoft.com/office/drawing/2014/main" id="{99F46484-48B0-2C48-F039-81E3A50EF3EA}"/>
              </a:ext>
            </a:extLst>
          </p:cNvPr>
          <p:cNvGrpSpPr/>
          <p:nvPr/>
        </p:nvGrpSpPr>
        <p:grpSpPr>
          <a:xfrm>
            <a:off x="9966646" y="1650331"/>
            <a:ext cx="1262108" cy="898124"/>
            <a:chOff x="8762260" y="1677880"/>
            <a:chExt cx="1262108" cy="898124"/>
          </a:xfrm>
        </p:grpSpPr>
        <p:sp>
          <p:nvSpPr>
            <p:cNvPr id="7" name="Rectangle: Rounded Corners 6">
              <a:extLst>
                <a:ext uri="{FF2B5EF4-FFF2-40B4-BE49-F238E27FC236}">
                  <a16:creationId xmlns:a16="http://schemas.microsoft.com/office/drawing/2014/main" id="{3AC57FC9-5B04-7A2B-F784-377102D9325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C72D227-FA4A-93E7-4DB4-6B60101425F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9" name="Rectangle 8">
            <a:extLst>
              <a:ext uri="{FF2B5EF4-FFF2-40B4-BE49-F238E27FC236}">
                <a16:creationId xmlns:a16="http://schemas.microsoft.com/office/drawing/2014/main" id="{A276C620-B217-1F20-9995-2FBD63F3DD7E}"/>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0" name="Straight Arrow Connector 9">
            <a:extLst>
              <a:ext uri="{FF2B5EF4-FFF2-40B4-BE49-F238E27FC236}">
                <a16:creationId xmlns:a16="http://schemas.microsoft.com/office/drawing/2014/main" id="{F6D93ED4-0D55-6EC8-4366-BFF4C82D47E2}"/>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7F4FB46-9B07-93E0-5174-6D97EBECCCB7}"/>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2" name="Straight Arrow Connector 11">
            <a:extLst>
              <a:ext uri="{FF2B5EF4-FFF2-40B4-BE49-F238E27FC236}">
                <a16:creationId xmlns:a16="http://schemas.microsoft.com/office/drawing/2014/main" id="{E8C1509C-68C0-C80F-BEB7-ADFB0484747F}"/>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ACC6F85-0A50-E58E-42A6-7251B3025915}"/>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4" name="Rectangle: Rounded Corners 13">
            <a:extLst>
              <a:ext uri="{FF2B5EF4-FFF2-40B4-BE49-F238E27FC236}">
                <a16:creationId xmlns:a16="http://schemas.microsoft.com/office/drawing/2014/main" id="{91E70C15-3A76-7610-E99A-1A5C19B8321C}"/>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DC152545-17AF-AC5C-0D4A-87F1E35C0A29}"/>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6" name="Rectangle: Rounded Corners 15">
            <a:extLst>
              <a:ext uri="{FF2B5EF4-FFF2-40B4-BE49-F238E27FC236}">
                <a16:creationId xmlns:a16="http://schemas.microsoft.com/office/drawing/2014/main" id="{C529EFA1-D699-6139-09AE-CEBE83489E06}"/>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A33B3016-33ED-EB25-5E61-ABDA0CD1E500}"/>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ECC8A557-1E92-4045-680A-E79F08381827}"/>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DEE5A2A5-791D-2EA7-78AA-7556B18BE23F}"/>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EFD296B-101A-B9E9-4137-B134A6EFC522}"/>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FE9B158-BE25-86F5-F027-5A57624D2AF0}"/>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2" name="Rectangle 21">
            <a:extLst>
              <a:ext uri="{FF2B5EF4-FFF2-40B4-BE49-F238E27FC236}">
                <a16:creationId xmlns:a16="http://schemas.microsoft.com/office/drawing/2014/main" id="{D65E7079-6B94-B156-2E8C-3972C3B0CAD1}"/>
              </a:ext>
            </a:extLst>
          </p:cNvPr>
          <p:cNvSpPr/>
          <p:nvPr/>
        </p:nvSpPr>
        <p:spPr>
          <a:xfrm>
            <a:off x="5510526" y="4193387"/>
            <a:ext cx="1345240" cy="369332"/>
          </a:xfrm>
          <a:prstGeom prst="rect">
            <a:avLst/>
          </a:prstGeom>
        </p:spPr>
        <p:txBody>
          <a:bodyPr wrap="none">
            <a:spAutoFit/>
          </a:bodyPr>
          <a:lstStyle/>
          <a:p>
            <a:r>
              <a:rPr lang="en-IN" dirty="0"/>
              <a:t>HTML + CSS </a:t>
            </a:r>
          </a:p>
        </p:txBody>
      </p:sp>
      <p:grpSp>
        <p:nvGrpSpPr>
          <p:cNvPr id="23" name="Group 22">
            <a:extLst>
              <a:ext uri="{FF2B5EF4-FFF2-40B4-BE49-F238E27FC236}">
                <a16:creationId xmlns:a16="http://schemas.microsoft.com/office/drawing/2014/main" id="{65CA73D8-1BA3-01CF-9BE9-C4D2D4DFCA7C}"/>
              </a:ext>
            </a:extLst>
          </p:cNvPr>
          <p:cNvGrpSpPr/>
          <p:nvPr/>
        </p:nvGrpSpPr>
        <p:grpSpPr>
          <a:xfrm>
            <a:off x="4262998" y="4392532"/>
            <a:ext cx="828000" cy="828000"/>
            <a:chOff x="4936328" y="4218830"/>
            <a:chExt cx="828000" cy="828000"/>
          </a:xfrm>
        </p:grpSpPr>
        <p:sp>
          <p:nvSpPr>
            <p:cNvPr id="24" name="Arc 23">
              <a:extLst>
                <a:ext uri="{FF2B5EF4-FFF2-40B4-BE49-F238E27FC236}">
                  <a16:creationId xmlns:a16="http://schemas.microsoft.com/office/drawing/2014/main" id="{F335A059-B669-75BA-D27F-79CEE1B7A0FB}"/>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TextBox 24">
              <a:extLst>
                <a:ext uri="{FF2B5EF4-FFF2-40B4-BE49-F238E27FC236}">
                  <a16:creationId xmlns:a16="http://schemas.microsoft.com/office/drawing/2014/main" id="{B02A3530-1ADE-1F82-3E20-05190FE14A98}"/>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478541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179F-13FE-1B82-EA17-F646006C5E4B}"/>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470427B8-FE25-5691-40FE-81FEC0F63C49}"/>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48BE0837-8622-5175-B4DA-7D5149F083C2}"/>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9980C645-A017-B06E-9B0E-DBA8A5EFA2D1}"/>
              </a:ext>
            </a:extLst>
          </p:cNvPr>
          <p:cNvCxnSpPr>
            <a:stCxn id="4" idx="3"/>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8E4A5551-C50F-E090-B326-EB693F630BDB}"/>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AAB1AB31-43C5-87FF-696C-2BFACB9631A4}"/>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665224C4-804C-4181-C510-CDBA6F42C5A3}"/>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DDAA3BAA-5794-216E-0A16-E11FD9E37697}"/>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B8C5A1E9-6F59-0573-1844-B6559966B5EA}"/>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E6E8A6BF-DBE9-54B1-6C98-E91EE180BC27}"/>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7CD589FC-1FA9-EE4A-F235-389A4EE0B088}"/>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AA37D970-4FB2-20CA-2AEB-A1131F78B00F}"/>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B927008C-B0C3-CC05-09DE-8A9420A29C48}"/>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EF9EF37-D168-AA09-3568-9877EB51F1D4}"/>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F5A4EC89-A75F-09CC-7166-1EA9D578AD93}"/>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CE7F5BB-3789-FD65-F73C-3E184965CCEA}"/>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910A0500-CFAE-AE3B-A876-47DF233B9451}"/>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DC2C1B78-58E2-8EB8-81F7-E31353552CAF}"/>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C9C2E7E2-17CD-95DB-D727-A8883A75FBE6}"/>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20997174-E1CE-E2E6-FA65-2BDD5DA719C8}"/>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D2275A0C-64BB-7DC2-DA0E-D9DA6EC44FD1}"/>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748544C5-645A-D72F-77BE-51D7789DB340}"/>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8B1E021-C437-B722-8794-E1781C8B60CD}"/>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FF9D60D8-0BDA-1191-37D4-889A27D4D888}"/>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1371608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8BA54A6-611F-C42F-5D71-F0BBA63EA0A9}"/>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726ECF0D-EC77-7EB6-F888-68644A1EEAE1}"/>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CF7D0404-8441-91B9-48E7-777BDA5EBC35}"/>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7" name="Straight Arrow Connector 6">
            <a:extLst>
              <a:ext uri="{FF2B5EF4-FFF2-40B4-BE49-F238E27FC236}">
                <a16:creationId xmlns:a16="http://schemas.microsoft.com/office/drawing/2014/main" id="{4F0CC706-E9DC-A0BD-EB66-F1199FF0396B}"/>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F4191A0-1AC7-98BF-95EB-38233E703C62}"/>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B5589A-2BB1-7F64-0521-D0538A6B213F}"/>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D98E47FA-A7B7-3E47-E809-BB23C53E68FA}"/>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CBE1BA1-7184-EE64-43AF-FF98C93E1A30}"/>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D084D9AC-834F-31B3-66A7-3DACDB22697A}"/>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4BEC1CB7-4DE8-3D0C-7F6A-29BAC72FD3C4}"/>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7A8EC8B-2379-5964-2C00-F5B5C35C8EE6}"/>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3CB29CB-93B1-6B7D-4BB3-C11EBAB53CB0}"/>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427D67A7-C47A-8A6E-48B0-4B64925BF432}"/>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2EA349A1-CC4E-A7B0-F277-B801CC1BE39E}"/>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3A7F5BE-90B7-FE46-ADA4-292A1F62268F}"/>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6597BD14-F5B9-4167-7531-7EF0419D7287}"/>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483BDED7-AF22-A432-CBEF-0A8B216DBA8C}"/>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53B2A38-3B9A-E16A-E26D-880C2753D547}"/>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81BD28EF-EF21-8DBE-701F-7DB41E4A8599}"/>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189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5FC16-E776-997A-C041-2114E0A08087}"/>
              </a:ext>
            </a:extLst>
          </p:cNvPr>
          <p:cNvSpPr>
            <a:spLocks noGrp="1"/>
          </p:cNvSpPr>
          <p:nvPr>
            <p:ph type="title"/>
          </p:nvPr>
        </p:nvSpPr>
        <p:spPr/>
        <p:txBody>
          <a:bodyPr/>
          <a:lstStyle/>
          <a:p>
            <a:r>
              <a:rPr lang="en-IN" dirty="0"/>
              <a:t>Methods &amp; Properties in a React Component</a:t>
            </a:r>
          </a:p>
        </p:txBody>
      </p:sp>
      <p:sp>
        <p:nvSpPr>
          <p:cNvPr id="3" name="Content Placeholder 2">
            <a:extLst>
              <a:ext uri="{FF2B5EF4-FFF2-40B4-BE49-F238E27FC236}">
                <a16:creationId xmlns:a16="http://schemas.microsoft.com/office/drawing/2014/main" id="{F6AC0A58-B3BE-0A55-7EBB-198780F619C4}"/>
              </a:ext>
            </a:extLst>
          </p:cNvPr>
          <p:cNvSpPr>
            <a:spLocks noGrp="1"/>
          </p:cNvSpPr>
          <p:nvPr>
            <p:ph idx="1"/>
          </p:nvPr>
        </p:nvSpPr>
        <p:spPr/>
        <p:txBody>
          <a:bodyPr>
            <a:normAutofit fontScale="40000" lnSpcReduction="20000"/>
          </a:bodyPr>
          <a:lstStyle/>
          <a:p>
            <a:r>
              <a:rPr lang="en-IN" dirty="0"/>
              <a:t>Instance Methods</a:t>
            </a:r>
          </a:p>
          <a:p>
            <a:pPr lvl="1"/>
            <a:r>
              <a:rPr lang="en-IN" b="1" dirty="0"/>
              <a:t>constructor()</a:t>
            </a:r>
          </a:p>
          <a:p>
            <a:pPr lvl="1"/>
            <a:r>
              <a:rPr lang="en-IN" b="1" dirty="0"/>
              <a:t>render()</a:t>
            </a:r>
          </a:p>
          <a:p>
            <a:pPr lvl="1"/>
            <a:r>
              <a:rPr lang="en-IN" dirty="0" err="1"/>
              <a:t>componentDidMount</a:t>
            </a:r>
            <a:r>
              <a:rPr lang="en-IN" dirty="0"/>
              <a:t>()</a:t>
            </a:r>
          </a:p>
          <a:p>
            <a:pPr lvl="1"/>
            <a:r>
              <a:rPr lang="en-IN" dirty="0" err="1"/>
              <a:t>componentDidUpdate</a:t>
            </a:r>
            <a:r>
              <a:rPr lang="en-IN" dirty="0"/>
              <a:t>()</a:t>
            </a:r>
          </a:p>
          <a:p>
            <a:pPr lvl="1"/>
            <a:r>
              <a:rPr lang="en-IN" dirty="0" err="1"/>
              <a:t>shouldComponentUpdate</a:t>
            </a:r>
            <a:r>
              <a:rPr lang="en-IN" dirty="0"/>
              <a:t>()</a:t>
            </a:r>
          </a:p>
          <a:p>
            <a:pPr lvl="1"/>
            <a:r>
              <a:rPr lang="en-IN" dirty="0" err="1"/>
              <a:t>getSnapshotBeforeUpdate</a:t>
            </a:r>
            <a:r>
              <a:rPr lang="en-IN" dirty="0"/>
              <a:t>()</a:t>
            </a:r>
          </a:p>
          <a:p>
            <a:pPr lvl="1"/>
            <a:r>
              <a:rPr lang="en-IN" b="1" dirty="0" err="1"/>
              <a:t>setState</a:t>
            </a:r>
            <a:r>
              <a:rPr lang="en-IN" b="1" dirty="0"/>
              <a:t>()</a:t>
            </a:r>
          </a:p>
          <a:p>
            <a:pPr lvl="1"/>
            <a:r>
              <a:rPr lang="en-IN" dirty="0" err="1"/>
              <a:t>forceUpdate</a:t>
            </a:r>
            <a:r>
              <a:rPr lang="en-IN" dirty="0"/>
              <a:t>()</a:t>
            </a:r>
          </a:p>
          <a:p>
            <a:pPr lvl="1"/>
            <a:r>
              <a:rPr lang="en-IN" dirty="0" err="1"/>
              <a:t>componentDidCatch</a:t>
            </a:r>
            <a:r>
              <a:rPr lang="en-IN" dirty="0"/>
              <a:t>()</a:t>
            </a:r>
          </a:p>
          <a:p>
            <a:pPr lvl="1"/>
            <a:r>
              <a:rPr lang="en-IN" dirty="0" err="1"/>
              <a:t>componentWillUnmount</a:t>
            </a:r>
            <a:r>
              <a:rPr lang="en-IN" dirty="0"/>
              <a:t>()</a:t>
            </a:r>
          </a:p>
          <a:p>
            <a:r>
              <a:rPr lang="en-IN" dirty="0"/>
              <a:t>Instance Properties</a:t>
            </a:r>
          </a:p>
          <a:p>
            <a:pPr lvl="1"/>
            <a:r>
              <a:rPr lang="en-IN" b="1" dirty="0"/>
              <a:t>state</a:t>
            </a:r>
          </a:p>
          <a:p>
            <a:pPr lvl="1"/>
            <a:r>
              <a:rPr lang="en-IN" b="1" dirty="0"/>
              <a:t>props</a:t>
            </a:r>
          </a:p>
          <a:p>
            <a:pPr lvl="1"/>
            <a:r>
              <a:rPr lang="en-IN" dirty="0"/>
              <a:t>context</a:t>
            </a:r>
          </a:p>
          <a:p>
            <a:r>
              <a:rPr lang="en-IN" dirty="0"/>
              <a:t>Class Properties (Static)</a:t>
            </a:r>
          </a:p>
          <a:p>
            <a:pPr lvl="1"/>
            <a:r>
              <a:rPr lang="en-IN" b="1" dirty="0" err="1"/>
              <a:t>defaultProps</a:t>
            </a:r>
            <a:endParaRPr lang="en-IN" b="1" dirty="0"/>
          </a:p>
          <a:p>
            <a:pPr lvl="1"/>
            <a:r>
              <a:rPr lang="en-IN" b="1" dirty="0" err="1"/>
              <a:t>propTypes</a:t>
            </a:r>
            <a:endParaRPr lang="en-IN" b="1" dirty="0"/>
          </a:p>
          <a:p>
            <a:pPr lvl="1"/>
            <a:r>
              <a:rPr lang="en-IN" dirty="0" err="1"/>
              <a:t>displayName</a:t>
            </a:r>
            <a:endParaRPr lang="en-IN" dirty="0"/>
          </a:p>
          <a:p>
            <a:pPr lvl="1"/>
            <a:r>
              <a:rPr lang="en-IN" dirty="0" err="1"/>
              <a:t>contextType</a:t>
            </a:r>
            <a:endParaRPr lang="en-IN" dirty="0"/>
          </a:p>
          <a:p>
            <a:r>
              <a:rPr lang="en-IN" dirty="0"/>
              <a:t>Class Method (Static)</a:t>
            </a:r>
          </a:p>
          <a:p>
            <a:pPr lvl="1"/>
            <a:r>
              <a:rPr lang="en-IN" dirty="0"/>
              <a:t>static </a:t>
            </a:r>
            <a:r>
              <a:rPr lang="en-IN" dirty="0" err="1"/>
              <a:t>getDerivedStateFromProps</a:t>
            </a:r>
            <a:r>
              <a:rPr lang="en-IN" dirty="0"/>
              <a:t>()</a:t>
            </a:r>
          </a:p>
          <a:p>
            <a:pPr lvl="1"/>
            <a:r>
              <a:rPr lang="en-IN" dirty="0"/>
              <a:t>static </a:t>
            </a:r>
            <a:r>
              <a:rPr lang="en-IN" dirty="0" err="1"/>
              <a:t>getDerivedStateFromError</a:t>
            </a:r>
            <a:r>
              <a:rPr lang="en-IN" dirty="0"/>
              <a:t>()</a:t>
            </a:r>
          </a:p>
        </p:txBody>
      </p:sp>
    </p:spTree>
    <p:extLst>
      <p:ext uri="{BB962C8B-B14F-4D97-AF65-F5344CB8AC3E}">
        <p14:creationId xmlns:p14="http://schemas.microsoft.com/office/powerpoint/2010/main" val="18771095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DC7B-65EE-04BE-DB83-7B9958D0418A}"/>
              </a:ext>
            </a:extLst>
          </p:cNvPr>
          <p:cNvSpPr>
            <a:spLocks noGrp="1"/>
          </p:cNvSpPr>
          <p:nvPr>
            <p:ph type="title"/>
          </p:nvPr>
        </p:nvSpPr>
        <p:spPr/>
        <p:txBody>
          <a:bodyPr/>
          <a:lstStyle/>
          <a:p>
            <a:r>
              <a:rPr lang="en-IN" dirty="0"/>
              <a:t>Lifecycle Methods in a React Component</a:t>
            </a:r>
          </a:p>
        </p:txBody>
      </p:sp>
      <p:sp>
        <p:nvSpPr>
          <p:cNvPr id="3" name="Content Placeholder 2">
            <a:extLst>
              <a:ext uri="{FF2B5EF4-FFF2-40B4-BE49-F238E27FC236}">
                <a16:creationId xmlns:a16="http://schemas.microsoft.com/office/drawing/2014/main" id="{BC798E53-9CAB-D42E-ED5A-1E2F3C160727}"/>
              </a:ext>
            </a:extLst>
          </p:cNvPr>
          <p:cNvSpPr>
            <a:spLocks noGrp="1"/>
          </p:cNvSpPr>
          <p:nvPr>
            <p:ph idx="1"/>
          </p:nvPr>
        </p:nvSpPr>
        <p:spPr/>
        <p:txBody>
          <a:bodyPr>
            <a:normAutofit fontScale="70000" lnSpcReduction="20000"/>
          </a:bodyPr>
          <a:lstStyle/>
          <a:p>
            <a:r>
              <a:rPr lang="en-IN" dirty="0"/>
              <a:t>Mounting Phase</a:t>
            </a:r>
          </a:p>
          <a:p>
            <a:pPr lvl="1"/>
            <a:r>
              <a:rPr lang="en-IN" dirty="0"/>
              <a:t>constructor()</a:t>
            </a:r>
          </a:p>
          <a:p>
            <a:pPr lvl="1"/>
            <a:r>
              <a:rPr lang="en-IN" dirty="0"/>
              <a:t>static </a:t>
            </a:r>
            <a:r>
              <a:rPr lang="en-IN" dirty="0" err="1"/>
              <a:t>getDerivedStateFromProps</a:t>
            </a:r>
            <a:r>
              <a:rPr lang="en-IN" dirty="0"/>
              <a:t>()</a:t>
            </a:r>
          </a:p>
          <a:p>
            <a:pPr lvl="1"/>
            <a:r>
              <a:rPr lang="en-IN" dirty="0"/>
              <a:t>render()</a:t>
            </a:r>
          </a:p>
          <a:p>
            <a:pPr lvl="1"/>
            <a:r>
              <a:rPr lang="en-IN" dirty="0" err="1"/>
              <a:t>componentDidMount</a:t>
            </a:r>
            <a:r>
              <a:rPr lang="en-IN" dirty="0"/>
              <a:t>()</a:t>
            </a:r>
          </a:p>
          <a:p>
            <a:r>
              <a:rPr lang="en-IN" dirty="0"/>
              <a:t>Updating Phase</a:t>
            </a:r>
          </a:p>
          <a:p>
            <a:pPr lvl="1"/>
            <a:r>
              <a:rPr lang="en-IN" dirty="0"/>
              <a:t>static </a:t>
            </a:r>
            <a:r>
              <a:rPr lang="en-IN" dirty="0" err="1"/>
              <a:t>getDerivedStateFromProps</a:t>
            </a:r>
            <a:r>
              <a:rPr lang="en-IN" dirty="0"/>
              <a:t>()</a:t>
            </a:r>
          </a:p>
          <a:p>
            <a:pPr lvl="1"/>
            <a:r>
              <a:rPr lang="en-IN" dirty="0" err="1"/>
              <a:t>shouldComponentUpdate</a:t>
            </a:r>
            <a:r>
              <a:rPr lang="en-IN" dirty="0"/>
              <a:t>()</a:t>
            </a:r>
          </a:p>
          <a:p>
            <a:pPr lvl="1"/>
            <a:r>
              <a:rPr lang="en-IN" dirty="0"/>
              <a:t>render()</a:t>
            </a:r>
          </a:p>
          <a:p>
            <a:pPr lvl="1"/>
            <a:r>
              <a:rPr lang="en-IN" dirty="0" err="1"/>
              <a:t>getSnapshotBeforeUpdate</a:t>
            </a:r>
            <a:r>
              <a:rPr lang="en-IN" dirty="0"/>
              <a:t>()</a:t>
            </a:r>
          </a:p>
          <a:p>
            <a:pPr lvl="1"/>
            <a:r>
              <a:rPr lang="en-IN" dirty="0" err="1"/>
              <a:t>componentDidUpdate</a:t>
            </a:r>
            <a:r>
              <a:rPr lang="en-IN" dirty="0"/>
              <a:t>()</a:t>
            </a:r>
          </a:p>
          <a:p>
            <a:r>
              <a:rPr lang="en-IN" dirty="0"/>
              <a:t>Unmounting Phase</a:t>
            </a:r>
          </a:p>
          <a:p>
            <a:pPr lvl="1"/>
            <a:r>
              <a:rPr lang="en-IN" dirty="0" err="1"/>
              <a:t>componentWillUnmount</a:t>
            </a:r>
            <a:r>
              <a:rPr lang="en-IN" dirty="0"/>
              <a:t>()</a:t>
            </a:r>
          </a:p>
          <a:p>
            <a:r>
              <a:rPr lang="en-IN" dirty="0"/>
              <a:t>Error Phase</a:t>
            </a:r>
          </a:p>
          <a:p>
            <a:pPr lvl="1"/>
            <a:r>
              <a:rPr lang="en-IN" dirty="0"/>
              <a:t>static </a:t>
            </a:r>
            <a:r>
              <a:rPr lang="en-IN" dirty="0" err="1"/>
              <a:t>getDerivedStateFromError</a:t>
            </a:r>
            <a:r>
              <a:rPr lang="en-IN" dirty="0"/>
              <a:t>()</a:t>
            </a:r>
          </a:p>
          <a:p>
            <a:pPr lvl="1"/>
            <a:r>
              <a:rPr lang="en-IN" dirty="0" err="1"/>
              <a:t>componentDidCatch</a:t>
            </a:r>
            <a:r>
              <a:rPr lang="en-IN" dirty="0"/>
              <a:t>()</a:t>
            </a:r>
          </a:p>
        </p:txBody>
      </p:sp>
    </p:spTree>
    <p:extLst>
      <p:ext uri="{BB962C8B-B14F-4D97-AF65-F5344CB8AC3E}">
        <p14:creationId xmlns:p14="http://schemas.microsoft.com/office/powerpoint/2010/main" val="39966624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BD9594-8627-58AF-260F-1E18302D1693}"/>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81B32B2B-FD87-6DBF-DA13-81B72CC0F4DD}"/>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A81D4ED5-A2B7-A690-846A-DE3C9B3DE647}"/>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Magnetic Disk 4">
            <a:extLst>
              <a:ext uri="{FF2B5EF4-FFF2-40B4-BE49-F238E27FC236}">
                <a16:creationId xmlns:a16="http://schemas.microsoft.com/office/drawing/2014/main" id="{6DE2F1E7-DBCF-5BAD-3B74-010E921C8D20}"/>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6" name="Group 5">
            <a:extLst>
              <a:ext uri="{FF2B5EF4-FFF2-40B4-BE49-F238E27FC236}">
                <a16:creationId xmlns:a16="http://schemas.microsoft.com/office/drawing/2014/main" id="{C719AA9F-C1FC-8334-D9A8-4CF47F0951F7}"/>
              </a:ext>
            </a:extLst>
          </p:cNvPr>
          <p:cNvGrpSpPr/>
          <p:nvPr/>
        </p:nvGrpSpPr>
        <p:grpSpPr>
          <a:xfrm>
            <a:off x="7810595" y="1906144"/>
            <a:ext cx="1262108" cy="898124"/>
            <a:chOff x="8762260" y="1677880"/>
            <a:chExt cx="1262108" cy="898124"/>
          </a:xfrm>
        </p:grpSpPr>
        <p:sp>
          <p:nvSpPr>
            <p:cNvPr id="7" name="Rectangle: Rounded Corners 6">
              <a:extLst>
                <a:ext uri="{FF2B5EF4-FFF2-40B4-BE49-F238E27FC236}">
                  <a16:creationId xmlns:a16="http://schemas.microsoft.com/office/drawing/2014/main" id="{6B679391-8E5E-ACB1-E197-6988E0DB3CEE}"/>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AA4486AC-6800-487C-4302-F88BEA037A4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B9DA33FF-C17A-637A-B4EE-7F7FD2F8E260}"/>
              </a:ext>
            </a:extLst>
          </p:cNvPr>
          <p:cNvGrpSpPr/>
          <p:nvPr/>
        </p:nvGrpSpPr>
        <p:grpSpPr>
          <a:xfrm>
            <a:off x="9193562" y="1919007"/>
            <a:ext cx="1262108" cy="898124"/>
            <a:chOff x="8762260" y="1677880"/>
            <a:chExt cx="1262108" cy="898124"/>
          </a:xfrm>
        </p:grpSpPr>
        <p:sp>
          <p:nvSpPr>
            <p:cNvPr id="10" name="Rectangle: Rounded Corners 9">
              <a:extLst>
                <a:ext uri="{FF2B5EF4-FFF2-40B4-BE49-F238E27FC236}">
                  <a16:creationId xmlns:a16="http://schemas.microsoft.com/office/drawing/2014/main" id="{58163912-8D80-04D8-5BAD-E199FC2215A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BF77A208-1789-DFF3-BD9F-2E4BFFE1B9AB}"/>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2" name="Straight Connector 11">
            <a:extLst>
              <a:ext uri="{FF2B5EF4-FFF2-40B4-BE49-F238E27FC236}">
                <a16:creationId xmlns:a16="http://schemas.microsoft.com/office/drawing/2014/main" id="{91689F11-AC14-020E-B82A-EC86E57B5889}"/>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3E34B890-8AFF-8B03-0799-45063143326C}"/>
              </a:ext>
            </a:extLst>
          </p:cNvPr>
          <p:cNvSpPr txBox="1"/>
          <p:nvPr/>
        </p:nvSpPr>
        <p:spPr>
          <a:xfrm>
            <a:off x="8560494" y="359650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4" name="Rectangle 13">
            <a:extLst>
              <a:ext uri="{FF2B5EF4-FFF2-40B4-BE49-F238E27FC236}">
                <a16:creationId xmlns:a16="http://schemas.microsoft.com/office/drawing/2014/main" id="{D1D99AD8-DBFC-7DBA-7770-89A3AF8E9751}"/>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5" name="Straight Arrow Connector 14">
            <a:extLst>
              <a:ext uri="{FF2B5EF4-FFF2-40B4-BE49-F238E27FC236}">
                <a16:creationId xmlns:a16="http://schemas.microsoft.com/office/drawing/2014/main" id="{58C49493-E528-BC98-6795-3296E6D2F6E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27203CF-54F7-71A0-4165-B7B86A67649B}"/>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7" name="Straight Arrow Connector 16">
            <a:extLst>
              <a:ext uri="{FF2B5EF4-FFF2-40B4-BE49-F238E27FC236}">
                <a16:creationId xmlns:a16="http://schemas.microsoft.com/office/drawing/2014/main" id="{45EB5FBF-4CF5-62D0-240E-FE8AB1132895}"/>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C8FBB360-9CDB-D039-C010-09348A8E2251}"/>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19" name="Rectangle 18">
            <a:extLst>
              <a:ext uri="{FF2B5EF4-FFF2-40B4-BE49-F238E27FC236}">
                <a16:creationId xmlns:a16="http://schemas.microsoft.com/office/drawing/2014/main" id="{E9F57D37-0C05-2E67-4832-E47FA8787BD5}"/>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0" name="Rectangle: Rounded Corners 19">
            <a:extLst>
              <a:ext uri="{FF2B5EF4-FFF2-40B4-BE49-F238E27FC236}">
                <a16:creationId xmlns:a16="http://schemas.microsoft.com/office/drawing/2014/main" id="{EAF05539-BE48-6218-217F-C6205BCC8130}"/>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4C9F8951-8F8E-01EE-402A-39220189D57A}"/>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B0195601-3A55-D54C-3730-1E5EF6B07BB0}"/>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33C6F1F7-44F3-4DFA-BD76-B5FF75A5AD53}"/>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4" name="Straight Arrow Connector 23">
            <a:extLst>
              <a:ext uri="{FF2B5EF4-FFF2-40B4-BE49-F238E27FC236}">
                <a16:creationId xmlns:a16="http://schemas.microsoft.com/office/drawing/2014/main" id="{0B951930-E455-8271-6676-CD488BDB1CC2}"/>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1F67E0A-EB39-6CE3-714F-1294363BD81D}"/>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6" name="Rectangle 25">
            <a:extLst>
              <a:ext uri="{FF2B5EF4-FFF2-40B4-BE49-F238E27FC236}">
                <a16:creationId xmlns:a16="http://schemas.microsoft.com/office/drawing/2014/main" id="{67E2C94F-E8D2-5D66-6F99-AEA1DA9B6B87}"/>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7" name="Group 26">
            <a:extLst>
              <a:ext uri="{FF2B5EF4-FFF2-40B4-BE49-F238E27FC236}">
                <a16:creationId xmlns:a16="http://schemas.microsoft.com/office/drawing/2014/main" id="{F9129FC9-1CAD-C41A-6C28-D8953477D9D3}"/>
              </a:ext>
            </a:extLst>
          </p:cNvPr>
          <p:cNvGrpSpPr/>
          <p:nvPr/>
        </p:nvGrpSpPr>
        <p:grpSpPr>
          <a:xfrm>
            <a:off x="3467802" y="4432944"/>
            <a:ext cx="828000" cy="828000"/>
            <a:chOff x="4936328" y="4218830"/>
            <a:chExt cx="828000" cy="828000"/>
          </a:xfrm>
        </p:grpSpPr>
        <p:sp>
          <p:nvSpPr>
            <p:cNvPr id="28" name="Arc 27">
              <a:extLst>
                <a:ext uri="{FF2B5EF4-FFF2-40B4-BE49-F238E27FC236}">
                  <a16:creationId xmlns:a16="http://schemas.microsoft.com/office/drawing/2014/main" id="{23C65727-9E0C-C8BF-AD06-1C3615121522}"/>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98705B60-32DE-0705-D6E1-C4BD1FFEDDC1}"/>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0" name="Straight Arrow Connector 29">
            <a:extLst>
              <a:ext uri="{FF2B5EF4-FFF2-40B4-BE49-F238E27FC236}">
                <a16:creationId xmlns:a16="http://schemas.microsoft.com/office/drawing/2014/main" id="{83ED249F-78BE-2367-4CB4-08865BE264A4}"/>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857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E61F-FE1B-0DEC-9BBA-76AFD84718E9}"/>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B901A077-BC1E-F2D8-F7C7-3D30F31BFEEE}"/>
              </a:ext>
            </a:extLst>
          </p:cNvPr>
          <p:cNvSpPr>
            <a:spLocks noGrp="1"/>
          </p:cNvSpPr>
          <p:nvPr>
            <p:ph idx="1"/>
          </p:nvPr>
        </p:nvSpPr>
        <p:spPr/>
        <p:txBody>
          <a:bodyPr/>
          <a:lstStyle/>
          <a:p>
            <a:r>
              <a:rPr lang="en-US" dirty="0"/>
              <a:t>The UI will update only when </a:t>
            </a:r>
            <a:r>
              <a:rPr lang="en-US" dirty="0" err="1"/>
              <a:t>setState</a:t>
            </a:r>
            <a:r>
              <a:rPr lang="en-US" dirty="0"/>
              <a:t>() is called to modify the state.</a:t>
            </a:r>
          </a:p>
          <a:p>
            <a:r>
              <a:rPr lang="en-US" dirty="0"/>
              <a:t>The state of the component, can be modified only by the method of the same component, using </a:t>
            </a:r>
            <a:r>
              <a:rPr lang="en-US" dirty="0" err="1"/>
              <a:t>setState</a:t>
            </a:r>
            <a:r>
              <a:rPr lang="en-US" dirty="0"/>
              <a:t>()</a:t>
            </a:r>
          </a:p>
          <a:p>
            <a:r>
              <a:rPr lang="en-US" dirty="0"/>
              <a:t>Never create the data in the state, if you are not using it on the UI.</a:t>
            </a:r>
          </a:p>
          <a:p>
            <a:r>
              <a:rPr lang="en-US" dirty="0"/>
              <a:t>The data flows unidirectionally, from state to the template of the component or from parent to child.</a:t>
            </a:r>
          </a:p>
          <a:p>
            <a:endParaRPr lang="en-IN" dirty="0"/>
          </a:p>
        </p:txBody>
      </p:sp>
    </p:spTree>
    <p:extLst>
      <p:ext uri="{BB962C8B-B14F-4D97-AF65-F5344CB8AC3E}">
        <p14:creationId xmlns:p14="http://schemas.microsoft.com/office/powerpoint/2010/main" val="357763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8A177-066C-B49D-96C5-3CC3E78124B6}"/>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86BC9130-C816-140E-4D1D-FAD8116E08E1}"/>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3BE6C916-7560-4D92-3275-EEE977672CCA}"/>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54B4EC0A-8438-3EDE-5C0A-8DE9A12F95AC}"/>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61807475-1226-FF9F-1130-D3FAE1F5C2C9}"/>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8A28C6A-E247-4617-5E28-6F2FC863DD70}"/>
              </a:ext>
            </a:extLst>
          </p:cNvPr>
          <p:cNvSpPr txBox="1"/>
          <p:nvPr/>
        </p:nvSpPr>
        <p:spPr>
          <a:xfrm>
            <a:off x="3705710" y="3997234"/>
            <a:ext cx="1217706" cy="523220"/>
          </a:xfrm>
          <a:prstGeom prst="rect">
            <a:avLst/>
          </a:prstGeom>
          <a:noFill/>
        </p:spPr>
        <p:txBody>
          <a:bodyPr wrap="none" rtlCol="0">
            <a:spAutoFit/>
          </a:bodyPr>
          <a:lstStyle/>
          <a:p>
            <a:r>
              <a:rPr lang="en-IN" sz="1400" dirty="0"/>
              <a:t>props</a:t>
            </a:r>
          </a:p>
          <a:p>
            <a:r>
              <a:rPr lang="en-IN" sz="1400" dirty="0"/>
              <a:t>Ref (methods)</a:t>
            </a:r>
          </a:p>
        </p:txBody>
      </p:sp>
      <p:sp>
        <p:nvSpPr>
          <p:cNvPr id="9" name="Rectangle: Rounded Corners 8">
            <a:extLst>
              <a:ext uri="{FF2B5EF4-FFF2-40B4-BE49-F238E27FC236}">
                <a16:creationId xmlns:a16="http://schemas.microsoft.com/office/drawing/2014/main" id="{2A7B8AAD-3864-49CD-37DD-6947991323AD}"/>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96752868-AA46-5E31-A81E-4C92FED21209}"/>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3593AB1A-D88B-7197-2D21-A62FC3818BC6}"/>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C82A581F-F9EA-99D4-48B3-1E680178F818}"/>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8E0B5A5-29EE-C21A-1D4F-EE2AB350F836}"/>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2983113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FDF87-3859-0874-2F74-2471C87D21BD}"/>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219D618A-8EF3-929C-5A13-29D3C51D6C26}"/>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D443CB64-0C1A-7308-EFCC-09A644F34B59}"/>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97119AED-E165-F23E-D587-E621072709D5}"/>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C7EC7D94-6A3A-C061-603D-396264BF0E96}"/>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556D3E2-CCBE-0EA6-42E1-BEA826C41BBA}"/>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EB0B4E4B-BD42-DEBF-0BE2-F18EA9EFAF05}"/>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8D8CA948-1AEE-F9A0-A443-0050D5AE910D}"/>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FFB54B16-0D17-6DBA-04D0-DB26ED8E2D20}"/>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389D0E5A-06A6-5F5F-B9E1-24B0AE8B92E9}"/>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347414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B7588A-1413-AB0C-BFEB-C7FD44732457}"/>
              </a:ext>
            </a:extLst>
          </p:cNvPr>
          <p:cNvSpPr/>
          <p:nvPr/>
        </p:nvSpPr>
        <p:spPr>
          <a:xfrm>
            <a:off x="1877786" y="1926771"/>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51A56F22-9E04-E305-6D06-F8705C668874}"/>
              </a:ext>
            </a:extLst>
          </p:cNvPr>
          <p:cNvSpPr/>
          <p:nvPr/>
        </p:nvSpPr>
        <p:spPr>
          <a:xfrm>
            <a:off x="7614557" y="1926770"/>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8FF2C28A-5594-EA9C-C090-75D5E6363EC7}"/>
              </a:ext>
            </a:extLst>
          </p:cNvPr>
          <p:cNvSpPr/>
          <p:nvPr/>
        </p:nvSpPr>
        <p:spPr>
          <a:xfrm>
            <a:off x="4653643" y="3012621"/>
            <a:ext cx="2686050" cy="64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894C6DAF-2B91-E6B7-9171-01E9B50AB9E7}"/>
              </a:ext>
            </a:extLst>
          </p:cNvPr>
          <p:cNvSpPr/>
          <p:nvPr/>
        </p:nvSpPr>
        <p:spPr>
          <a:xfrm rot="10800000">
            <a:off x="3869871" y="5339442"/>
            <a:ext cx="4343400" cy="832757"/>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B7F99F8-8276-7B52-B557-ACF44FA74804}"/>
              </a:ext>
            </a:extLst>
          </p:cNvPr>
          <p:cNvSpPr txBox="1"/>
          <p:nvPr/>
        </p:nvSpPr>
        <p:spPr>
          <a:xfrm>
            <a:off x="5845628" y="5094101"/>
            <a:ext cx="767443" cy="1323439"/>
          </a:xfrm>
          <a:prstGeom prst="rect">
            <a:avLst/>
          </a:prstGeom>
          <a:noFill/>
        </p:spPr>
        <p:txBody>
          <a:bodyPr wrap="square" rtlCol="0">
            <a:spAutoFit/>
          </a:bodyPr>
          <a:lstStyle/>
          <a:p>
            <a:r>
              <a:rPr lang="en-IN" sz="8000" dirty="0"/>
              <a:t>X</a:t>
            </a:r>
          </a:p>
        </p:txBody>
      </p:sp>
    </p:spTree>
    <p:extLst>
      <p:ext uri="{BB962C8B-B14F-4D97-AF65-F5344CB8AC3E}">
        <p14:creationId xmlns:p14="http://schemas.microsoft.com/office/powerpoint/2010/main" val="1557044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4B80D0-98B4-33E2-6DC0-4E84BF979F3A}"/>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BF9042A3-7F5E-CC74-6C17-EA6280C52E4E}"/>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D02797DA-39A9-ADB2-D0BD-3EE53B715C9D}"/>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94C436AF-86D4-1F00-12E3-E21B165A8C95}"/>
              </a:ext>
            </a:extLst>
          </p:cNvPr>
          <p:cNvGrpSpPr/>
          <p:nvPr/>
        </p:nvGrpSpPr>
        <p:grpSpPr>
          <a:xfrm>
            <a:off x="7810595" y="1677880"/>
            <a:ext cx="1262108" cy="898124"/>
            <a:chOff x="8762260" y="1677880"/>
            <a:chExt cx="1262108" cy="898124"/>
          </a:xfrm>
        </p:grpSpPr>
        <p:sp>
          <p:nvSpPr>
            <p:cNvPr id="6" name="Rectangle: Rounded Corners 5">
              <a:extLst>
                <a:ext uri="{FF2B5EF4-FFF2-40B4-BE49-F238E27FC236}">
                  <a16:creationId xmlns:a16="http://schemas.microsoft.com/office/drawing/2014/main" id="{11EFB5B0-8B32-80EC-349E-7B1FB2DCB01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7A9D172-1D9E-7104-450D-89B64BFC840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8" name="Group 7">
            <a:extLst>
              <a:ext uri="{FF2B5EF4-FFF2-40B4-BE49-F238E27FC236}">
                <a16:creationId xmlns:a16="http://schemas.microsoft.com/office/drawing/2014/main" id="{BE78DF9B-03AF-7C94-E7E3-2E7545E9FA77}"/>
              </a:ext>
            </a:extLst>
          </p:cNvPr>
          <p:cNvGrpSpPr/>
          <p:nvPr/>
        </p:nvGrpSpPr>
        <p:grpSpPr>
          <a:xfrm>
            <a:off x="9193562" y="1690743"/>
            <a:ext cx="1262108" cy="898124"/>
            <a:chOff x="8762260" y="1677880"/>
            <a:chExt cx="1262108" cy="898124"/>
          </a:xfrm>
        </p:grpSpPr>
        <p:sp>
          <p:nvSpPr>
            <p:cNvPr id="9" name="Rectangle: Rounded Corners 8">
              <a:extLst>
                <a:ext uri="{FF2B5EF4-FFF2-40B4-BE49-F238E27FC236}">
                  <a16:creationId xmlns:a16="http://schemas.microsoft.com/office/drawing/2014/main" id="{932E6266-17E9-2F4E-CDA6-AA7F3FE9180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3ECD5552-29B9-6255-7AD7-22CEDF0E734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1" name="Group 10">
            <a:extLst>
              <a:ext uri="{FF2B5EF4-FFF2-40B4-BE49-F238E27FC236}">
                <a16:creationId xmlns:a16="http://schemas.microsoft.com/office/drawing/2014/main" id="{2683C160-BA69-EDB4-2B2A-551534EACE62}"/>
              </a:ext>
            </a:extLst>
          </p:cNvPr>
          <p:cNvGrpSpPr/>
          <p:nvPr/>
        </p:nvGrpSpPr>
        <p:grpSpPr>
          <a:xfrm>
            <a:off x="8562508" y="2719934"/>
            <a:ext cx="1262108" cy="898124"/>
            <a:chOff x="8762260" y="1677880"/>
            <a:chExt cx="1262108" cy="898124"/>
          </a:xfrm>
        </p:grpSpPr>
        <p:sp>
          <p:nvSpPr>
            <p:cNvPr id="12" name="Rectangle: Rounded Corners 11">
              <a:extLst>
                <a:ext uri="{FF2B5EF4-FFF2-40B4-BE49-F238E27FC236}">
                  <a16:creationId xmlns:a16="http://schemas.microsoft.com/office/drawing/2014/main" id="{755ADCB5-E12C-31D5-F60E-2F388E8DD7AF}"/>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3" name="Rectangle: Rounded Corners 12">
              <a:extLst>
                <a:ext uri="{FF2B5EF4-FFF2-40B4-BE49-F238E27FC236}">
                  <a16:creationId xmlns:a16="http://schemas.microsoft.com/office/drawing/2014/main" id="{7700B478-20B0-B9F1-7C47-E6B71645C60D}"/>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4" name="Flowchart: Magnetic Disk 13">
            <a:extLst>
              <a:ext uri="{FF2B5EF4-FFF2-40B4-BE49-F238E27FC236}">
                <a16:creationId xmlns:a16="http://schemas.microsoft.com/office/drawing/2014/main" id="{813442DE-60E8-79EB-7BF6-31F64E69E084}"/>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sp>
        <p:nvSpPr>
          <p:cNvPr id="15" name="Rectangle 14">
            <a:extLst>
              <a:ext uri="{FF2B5EF4-FFF2-40B4-BE49-F238E27FC236}">
                <a16:creationId xmlns:a16="http://schemas.microsoft.com/office/drawing/2014/main" id="{4742E53A-4C5F-992F-DE81-AA4AE11C5489}"/>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16" name="TextBox 15">
            <a:extLst>
              <a:ext uri="{FF2B5EF4-FFF2-40B4-BE49-F238E27FC236}">
                <a16:creationId xmlns:a16="http://schemas.microsoft.com/office/drawing/2014/main" id="{F2FC00B2-3D89-8EB6-16B8-8B7A96045D4C}"/>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7" name="Straight Arrow Connector 16">
            <a:extLst>
              <a:ext uri="{FF2B5EF4-FFF2-40B4-BE49-F238E27FC236}">
                <a16:creationId xmlns:a16="http://schemas.microsoft.com/office/drawing/2014/main" id="{6304B326-E45E-781E-43AB-8996E9F94824}"/>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E989507A-C791-F634-B0BC-BFCFB29BBE62}"/>
              </a:ext>
            </a:extLst>
          </p:cNvPr>
          <p:cNvSpPr/>
          <p:nvPr/>
        </p:nvSpPr>
        <p:spPr>
          <a:xfrm>
            <a:off x="4486704" y="2034350"/>
            <a:ext cx="1745991" cy="369332"/>
          </a:xfrm>
          <a:prstGeom prst="rect">
            <a:avLst/>
          </a:prstGeom>
        </p:spPr>
        <p:txBody>
          <a:bodyPr wrap="none">
            <a:spAutoFit/>
          </a:bodyPr>
          <a:lstStyle/>
          <a:p>
            <a:r>
              <a:rPr lang="en-IN" dirty="0"/>
              <a:t>HTML + CSS + JS </a:t>
            </a:r>
          </a:p>
        </p:txBody>
      </p:sp>
      <p:cxnSp>
        <p:nvCxnSpPr>
          <p:cNvPr id="19" name="Straight Arrow Connector 18">
            <a:extLst>
              <a:ext uri="{FF2B5EF4-FFF2-40B4-BE49-F238E27FC236}">
                <a16:creationId xmlns:a16="http://schemas.microsoft.com/office/drawing/2014/main" id="{A05B6072-1CD5-AD8B-251F-922C4BFC19E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ECDEDDF-F065-9AA4-B5ED-F060752DFC23}"/>
              </a:ext>
            </a:extLst>
          </p:cNvPr>
          <p:cNvSpPr txBox="1"/>
          <p:nvPr/>
        </p:nvSpPr>
        <p:spPr>
          <a:xfrm>
            <a:off x="7755764" y="3906836"/>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cxnSp>
        <p:nvCxnSpPr>
          <p:cNvPr id="21" name="Straight Connector 20">
            <a:extLst>
              <a:ext uri="{FF2B5EF4-FFF2-40B4-BE49-F238E27FC236}">
                <a16:creationId xmlns:a16="http://schemas.microsoft.com/office/drawing/2014/main" id="{142C9930-0FE1-95CE-A841-DA1B180B4534}"/>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22" name="Rectangle 21">
            <a:extLst>
              <a:ext uri="{FF2B5EF4-FFF2-40B4-BE49-F238E27FC236}">
                <a16:creationId xmlns:a16="http://schemas.microsoft.com/office/drawing/2014/main" id="{F510C838-B0B4-3B45-D1CC-5B1D5DA87142}"/>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803B2CF5-DA60-5421-6E67-4E96FE5DFADA}"/>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D1D747CF-9930-DD43-F4D7-6B8ABF438173}"/>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8A18AB76-A9EE-979C-2EDD-E2BA57874F38}"/>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400E946D-6FA9-1BF1-1A6D-19892308A18D}"/>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7" name="Straight Arrow Connector 26">
            <a:extLst>
              <a:ext uri="{FF2B5EF4-FFF2-40B4-BE49-F238E27FC236}">
                <a16:creationId xmlns:a16="http://schemas.microsoft.com/office/drawing/2014/main" id="{2D8CD71B-39E0-15AC-80AC-8963E03A32FC}"/>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4CF1AB9-FFE5-B61D-6F05-555D0DBD45C3}"/>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61FDBB5-7C9D-CB9F-5439-34882BBD4FB0}"/>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0" name="TextBox 29">
            <a:extLst>
              <a:ext uri="{FF2B5EF4-FFF2-40B4-BE49-F238E27FC236}">
                <a16:creationId xmlns:a16="http://schemas.microsoft.com/office/drawing/2014/main" id="{73A86951-FBE6-8603-0D33-38FDBE8FFA41}"/>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1" name="Rectangle 30">
            <a:extLst>
              <a:ext uri="{FF2B5EF4-FFF2-40B4-BE49-F238E27FC236}">
                <a16:creationId xmlns:a16="http://schemas.microsoft.com/office/drawing/2014/main" id="{49D0C1BB-4E3F-18D0-29E5-B5D660005C5D}"/>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32" name="Straight Connector 31">
            <a:extLst>
              <a:ext uri="{FF2B5EF4-FFF2-40B4-BE49-F238E27FC236}">
                <a16:creationId xmlns:a16="http://schemas.microsoft.com/office/drawing/2014/main" id="{9D3323A9-EB63-6F63-4E43-9FBB2B5BE251}"/>
              </a:ext>
            </a:extLst>
          </p:cNvPr>
          <p:cNvCxnSpPr>
            <a:stCxn id="31" idx="1"/>
            <a:endCxn id="31"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2C2EF538-E24E-7EEC-B9CB-B747AD6B952A}"/>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34" name="Group 33">
            <a:extLst>
              <a:ext uri="{FF2B5EF4-FFF2-40B4-BE49-F238E27FC236}">
                <a16:creationId xmlns:a16="http://schemas.microsoft.com/office/drawing/2014/main" id="{804EA599-92CA-BD31-A19F-A6DB2BFA6DD6}"/>
              </a:ext>
            </a:extLst>
          </p:cNvPr>
          <p:cNvGrpSpPr/>
          <p:nvPr/>
        </p:nvGrpSpPr>
        <p:grpSpPr>
          <a:xfrm>
            <a:off x="3485864" y="3510046"/>
            <a:ext cx="828000" cy="828000"/>
            <a:chOff x="4936328" y="4218830"/>
            <a:chExt cx="828000" cy="828000"/>
          </a:xfrm>
        </p:grpSpPr>
        <p:sp>
          <p:nvSpPr>
            <p:cNvPr id="35" name="Arc 34">
              <a:extLst>
                <a:ext uri="{FF2B5EF4-FFF2-40B4-BE49-F238E27FC236}">
                  <a16:creationId xmlns:a16="http://schemas.microsoft.com/office/drawing/2014/main" id="{7D4F67C9-F466-6EF8-C66F-E0827A91371B}"/>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6" name="TextBox 35">
              <a:extLst>
                <a:ext uri="{FF2B5EF4-FFF2-40B4-BE49-F238E27FC236}">
                  <a16:creationId xmlns:a16="http://schemas.microsoft.com/office/drawing/2014/main" id="{49E896A8-99F2-58E3-424B-22BE5233E2F4}"/>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7" name="TextBox 36">
            <a:extLst>
              <a:ext uri="{FF2B5EF4-FFF2-40B4-BE49-F238E27FC236}">
                <a16:creationId xmlns:a16="http://schemas.microsoft.com/office/drawing/2014/main" id="{91DE9C86-3EFD-21AF-6A61-69543387ED13}"/>
              </a:ext>
            </a:extLst>
          </p:cNvPr>
          <p:cNvSpPr txBox="1"/>
          <p:nvPr/>
        </p:nvSpPr>
        <p:spPr>
          <a:xfrm>
            <a:off x="8929181" y="3906233"/>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Tree>
    <p:extLst>
      <p:ext uri="{BB962C8B-B14F-4D97-AF65-F5344CB8AC3E}">
        <p14:creationId xmlns:p14="http://schemas.microsoft.com/office/powerpoint/2010/main" val="674613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Second, Use Context API to Share Data between both the components.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A74F-E3F8-1323-2E66-8C1389F996DD}"/>
              </a:ext>
            </a:extLst>
          </p:cNvPr>
          <p:cNvSpPr>
            <a:spLocks noGrp="1"/>
          </p:cNvSpPr>
          <p:nvPr>
            <p:ph type="title"/>
          </p:nvPr>
        </p:nvSpPr>
        <p:spPr/>
        <p:txBody>
          <a:bodyPr/>
          <a:lstStyle/>
          <a:p>
            <a:r>
              <a:rPr lang="en-US" dirty="0"/>
              <a:t>Assignment</a:t>
            </a:r>
            <a:endParaRPr lang="en-IN" dirty="0"/>
          </a:p>
        </p:txBody>
      </p:sp>
      <p:sp>
        <p:nvSpPr>
          <p:cNvPr id="3" name="Content Placeholder 2">
            <a:extLst>
              <a:ext uri="{FF2B5EF4-FFF2-40B4-BE49-F238E27FC236}">
                <a16:creationId xmlns:a16="http://schemas.microsoft.com/office/drawing/2014/main" id="{9EA32845-4AD5-BAAC-C6B5-DBFC0D2708FE}"/>
              </a:ext>
            </a:extLst>
          </p:cNvPr>
          <p:cNvSpPr>
            <a:spLocks noGrp="1"/>
          </p:cNvSpPr>
          <p:nvPr>
            <p:ph idx="1"/>
          </p:nvPr>
        </p:nvSpPr>
        <p:spPr/>
        <p:txBody>
          <a:bodyPr/>
          <a:lstStyle/>
          <a:p>
            <a:r>
              <a:rPr lang="en-US" dirty="0"/>
              <a:t>Combine the </a:t>
            </a:r>
            <a:r>
              <a:rPr lang="en-US" dirty="0" err="1"/>
              <a:t>useContext</a:t>
            </a:r>
            <a:r>
              <a:rPr lang="en-US" dirty="0"/>
              <a:t> with </a:t>
            </a:r>
            <a:r>
              <a:rPr lang="en-US" dirty="0" err="1"/>
              <a:t>useReducer</a:t>
            </a:r>
            <a:r>
              <a:rPr lang="en-US" dirty="0"/>
              <a:t> to share the data across the component tree.</a:t>
            </a:r>
            <a:endParaRPr lang="en-IN" dirty="0"/>
          </a:p>
        </p:txBody>
      </p:sp>
    </p:spTree>
    <p:extLst>
      <p:ext uri="{BB962C8B-B14F-4D97-AF65-F5344CB8AC3E}">
        <p14:creationId xmlns:p14="http://schemas.microsoft.com/office/powerpoint/2010/main" val="1267733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063568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59F549C-DE3C-AA06-7202-E57D4CEA9668}"/>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B9E7D85A-3200-FD24-BF64-81EEBBE086A6}"/>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D3C65981-EFAE-11C2-FA2B-02E3F61269C1}"/>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779719A3-87A9-B5A5-8893-DE82F2D34999}"/>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C9E74934-7BA9-245F-1773-E8A3D81F17EB}"/>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88B16914-BF6F-3A32-2222-931651C40AE1}"/>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E5750717-363D-EFA9-C40C-444B70937ACC}"/>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E6147778-868A-1CF2-3676-D070E1B4294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C8A97E93-833E-9125-2996-E0AAEB1574A0}"/>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860B8D1D-5F63-2BE8-D984-EA69D849C2BD}"/>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72AF9FB1-E762-BF93-4541-5B4E9EE64CCD}"/>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155790E2-F419-DE17-4F85-E44042C6446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64260BC6-ECEC-D277-BD05-8A05EB668A5D}"/>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5D7EC0A2-63B9-193B-57FB-C3BBF6ABD9EA}"/>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17E98A-F0F6-D4BB-A892-712FF87D8A8E}"/>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553600DD-8228-4C38-F1D4-5CBE0276E456}"/>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F4376BEA-5AA7-0BB5-E302-75877570AAF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4752EE8-4993-D033-FD19-0707B54EF8DE}"/>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D79D3F5A-8C4D-CB18-6829-16D16E6A2067}"/>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4054789A-E9AC-35D5-7670-86C6E19C83AE}"/>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93FEC6F3-7438-718E-FB1F-B6DAF6F06003}"/>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04C2C534-79B1-A145-D704-4E9AC435A73A}"/>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C30EA9BC-90BA-4923-E918-4F4C3750DCB6}"/>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E0167421-73D1-4644-5CD4-7E65A7028118}"/>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6" name="Straight Arrow Connector 25">
            <a:extLst>
              <a:ext uri="{FF2B5EF4-FFF2-40B4-BE49-F238E27FC236}">
                <a16:creationId xmlns:a16="http://schemas.microsoft.com/office/drawing/2014/main" id="{EF9CA1B0-4849-EB89-9468-FA4D37E644FE}"/>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2E56DAB-41A6-F42D-35EB-AFE6E921A8B8}"/>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28" name="Straight Arrow Connector 27">
            <a:extLst>
              <a:ext uri="{FF2B5EF4-FFF2-40B4-BE49-F238E27FC236}">
                <a16:creationId xmlns:a16="http://schemas.microsoft.com/office/drawing/2014/main" id="{D95279E6-7CBB-B13D-433A-CA0DA0D95AA4}"/>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E5EFF84-A387-51AD-82BD-21404B381F58}"/>
              </a:ext>
            </a:extLst>
          </p:cNvPr>
          <p:cNvSpPr txBox="1"/>
          <p:nvPr/>
        </p:nvSpPr>
        <p:spPr>
          <a:xfrm>
            <a:off x="5026916" y="5215702"/>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0" name="TextBox 29">
            <a:extLst>
              <a:ext uri="{FF2B5EF4-FFF2-40B4-BE49-F238E27FC236}">
                <a16:creationId xmlns:a16="http://schemas.microsoft.com/office/drawing/2014/main" id="{07E4EF2E-42AE-75E2-3802-C4543A2106A8}"/>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1" name="Flowchart: Magnetic Disk 30">
            <a:extLst>
              <a:ext uri="{FF2B5EF4-FFF2-40B4-BE49-F238E27FC236}">
                <a16:creationId xmlns:a16="http://schemas.microsoft.com/office/drawing/2014/main" id="{522B9EED-404A-47AD-03C1-4050EAFF16FD}"/>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2" name="Straight Arrow Connector 31">
            <a:extLst>
              <a:ext uri="{FF2B5EF4-FFF2-40B4-BE49-F238E27FC236}">
                <a16:creationId xmlns:a16="http://schemas.microsoft.com/office/drawing/2014/main" id="{F72CD8B6-AA9B-69F9-DE52-0240EBAAD7CE}"/>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4F42CAB-178A-018D-E921-FBAD660B62CA}"/>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5CCBDD5-8BCD-7670-7D6A-C3208F60A1CF}"/>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0A0930CB-4539-FC62-9196-144D602763B2}"/>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6" name="TextBox 35">
            <a:extLst>
              <a:ext uri="{FF2B5EF4-FFF2-40B4-BE49-F238E27FC236}">
                <a16:creationId xmlns:a16="http://schemas.microsoft.com/office/drawing/2014/main" id="{D3E29A07-7CDF-D53C-99E1-569F6A29B4A4}"/>
              </a:ext>
            </a:extLst>
          </p:cNvPr>
          <p:cNvSpPr txBox="1"/>
          <p:nvPr/>
        </p:nvSpPr>
        <p:spPr>
          <a:xfrm>
            <a:off x="196394" y="5821559"/>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7" name="TextBox 36">
            <a:extLst>
              <a:ext uri="{FF2B5EF4-FFF2-40B4-BE49-F238E27FC236}">
                <a16:creationId xmlns:a16="http://schemas.microsoft.com/office/drawing/2014/main" id="{F31A626B-8B51-5544-539E-01679B7BD077}"/>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8" name="TextBox 37">
            <a:extLst>
              <a:ext uri="{FF2B5EF4-FFF2-40B4-BE49-F238E27FC236}">
                <a16:creationId xmlns:a16="http://schemas.microsoft.com/office/drawing/2014/main" id="{0F74B459-0146-C7A9-E30A-ACE356F55E22}"/>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Tree>
    <p:extLst>
      <p:ext uri="{BB962C8B-B14F-4D97-AF65-F5344CB8AC3E}">
        <p14:creationId xmlns:p14="http://schemas.microsoft.com/office/powerpoint/2010/main" val="4045290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032614-512A-7FB6-F938-ED956B936451}"/>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3C4297D9-1C0F-67E4-7383-28B66F1DF66D}"/>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B23B85ED-17E1-D2A9-4718-43510047CF05}"/>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D4503F59-82DB-14B8-938C-6B037EAC3124}"/>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B8A9D8D-D6FE-6608-3434-95C36D706E77}"/>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DD5AC7-2591-703F-6012-3BE38ECE623C}"/>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48ACF31-DAB2-C9AB-97FA-D43E34CCE3AD}"/>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9A88362-D022-8F6B-4587-8A9609A532D0}"/>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43C05F5F-2344-9D4D-0129-5E7DBB9309B3}"/>
              </a:ext>
            </a:extLst>
          </p:cNvPr>
          <p:cNvSpPr txBox="1"/>
          <p:nvPr/>
        </p:nvSpPr>
        <p:spPr>
          <a:xfrm>
            <a:off x="470378" y="1637320"/>
            <a:ext cx="2760728"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sp>
        <p:nvSpPr>
          <p:cNvPr id="13" name="Rectangle: Rounded Corners 12">
            <a:extLst>
              <a:ext uri="{FF2B5EF4-FFF2-40B4-BE49-F238E27FC236}">
                <a16:creationId xmlns:a16="http://schemas.microsoft.com/office/drawing/2014/main" id="{989E5892-BB2B-302D-2E41-8137D330FA2C}"/>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14" name="Rectangle: Rounded Corners 13">
            <a:extLst>
              <a:ext uri="{FF2B5EF4-FFF2-40B4-BE49-F238E27FC236}">
                <a16:creationId xmlns:a16="http://schemas.microsoft.com/office/drawing/2014/main" id="{8AAC2D7C-CCC8-040D-A1E9-DEA2D5FB1CE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Straight Arrow Connector 14">
            <a:extLst>
              <a:ext uri="{FF2B5EF4-FFF2-40B4-BE49-F238E27FC236}">
                <a16:creationId xmlns:a16="http://schemas.microsoft.com/office/drawing/2014/main" id="{E1D227F3-B3A4-8CD8-383E-C38E0EC31F91}"/>
              </a:ext>
            </a:extLst>
          </p:cNvPr>
          <p:cNvCxnSpPr>
            <a:cxnSpLocks/>
          </p:cNvCxnSpPr>
          <p:nvPr/>
        </p:nvCxnSpPr>
        <p:spPr>
          <a:xfrm flipV="1">
            <a:off x="3248691" y="327478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DE3318-8932-7C26-6F61-42C8D727F062}"/>
              </a:ext>
            </a:extLst>
          </p:cNvPr>
          <p:cNvSpPr txBox="1"/>
          <p:nvPr/>
        </p:nvSpPr>
        <p:spPr>
          <a:xfrm>
            <a:off x="3395497" y="2645046"/>
            <a:ext cx="3555628" cy="646331"/>
          </a:xfrm>
          <a:prstGeom prst="rect">
            <a:avLst/>
          </a:prstGeom>
          <a:noFill/>
        </p:spPr>
        <p:txBody>
          <a:bodyPr wrap="square" rtlCol="0">
            <a:spAutoFit/>
          </a:bodyPr>
          <a:lstStyle/>
          <a:p>
            <a:pPr algn="ctr"/>
            <a:r>
              <a:rPr lang="en-IN" dirty="0"/>
              <a:t>HTTP + URL (AJAX) + Username &amp; Password</a:t>
            </a:r>
          </a:p>
        </p:txBody>
      </p:sp>
      <p:cxnSp>
        <p:nvCxnSpPr>
          <p:cNvPr id="17" name="Straight Arrow Connector 16">
            <a:extLst>
              <a:ext uri="{FF2B5EF4-FFF2-40B4-BE49-F238E27FC236}">
                <a16:creationId xmlns:a16="http://schemas.microsoft.com/office/drawing/2014/main" id="{65CF08C9-0CBC-47C1-7ABD-BED8DE2C4923}"/>
              </a:ext>
            </a:extLst>
          </p:cNvPr>
          <p:cNvCxnSpPr>
            <a:cxnSpLocks/>
          </p:cNvCxnSpPr>
          <p:nvPr/>
        </p:nvCxnSpPr>
        <p:spPr>
          <a:xfrm flipH="1" flipV="1">
            <a:off x="3236630" y="353906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E23D1F-0823-D03E-89D2-782E1F77D0B7}"/>
              </a:ext>
            </a:extLst>
          </p:cNvPr>
          <p:cNvSpPr txBox="1"/>
          <p:nvPr/>
        </p:nvSpPr>
        <p:spPr>
          <a:xfrm>
            <a:off x="4244840" y="3539069"/>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19" name="TextBox 18">
            <a:extLst>
              <a:ext uri="{FF2B5EF4-FFF2-40B4-BE49-F238E27FC236}">
                <a16:creationId xmlns:a16="http://schemas.microsoft.com/office/drawing/2014/main" id="{B1E1805C-782C-3BB8-62CD-58343ACD2611}"/>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cxnSp>
        <p:nvCxnSpPr>
          <p:cNvPr id="20" name="Connector: Elbow 19">
            <a:extLst>
              <a:ext uri="{FF2B5EF4-FFF2-40B4-BE49-F238E27FC236}">
                <a16:creationId xmlns:a16="http://schemas.microsoft.com/office/drawing/2014/main" id="{7849278F-6271-9E55-03D4-6B3468AF775C}"/>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0C93275A-B019-31C4-5AAC-3FD365D7DC7C}"/>
              </a:ext>
            </a:extLst>
          </p:cNvPr>
          <p:cNvCxnSpPr>
            <a:cxnSpLocks/>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Connector: Elbow 21">
            <a:extLst>
              <a:ext uri="{FF2B5EF4-FFF2-40B4-BE49-F238E27FC236}">
                <a16:creationId xmlns:a16="http://schemas.microsoft.com/office/drawing/2014/main" id="{C8FD00A4-9F40-D9F5-9372-CBF18083391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D8A8F05E-030C-4FF2-07F9-B6DBB67F7EA3}"/>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1032EC3-2324-F78C-C4F0-BAB9B000D9F0}"/>
              </a:ext>
            </a:extLst>
          </p:cNvPr>
          <p:cNvSpPr txBox="1"/>
          <p:nvPr/>
        </p:nvSpPr>
        <p:spPr>
          <a:xfrm>
            <a:off x="3779642" y="4686753"/>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5" name="TextBox 24">
            <a:extLst>
              <a:ext uri="{FF2B5EF4-FFF2-40B4-BE49-F238E27FC236}">
                <a16:creationId xmlns:a16="http://schemas.microsoft.com/office/drawing/2014/main" id="{62656FF6-1A28-1562-132A-715473E1130F}"/>
              </a:ext>
            </a:extLst>
          </p:cNvPr>
          <p:cNvSpPr txBox="1"/>
          <p:nvPr/>
        </p:nvSpPr>
        <p:spPr>
          <a:xfrm>
            <a:off x="5473069" y="5389107"/>
            <a:ext cx="665567" cy="369332"/>
          </a:xfrm>
          <a:prstGeom prst="rect">
            <a:avLst/>
          </a:prstGeom>
          <a:noFill/>
        </p:spPr>
        <p:txBody>
          <a:bodyPr wrap="none" rtlCol="0">
            <a:spAutoFit/>
          </a:bodyPr>
          <a:lstStyle/>
          <a:p>
            <a:r>
              <a:rPr lang="en-IN" dirty="0"/>
              <a:t>JSON</a:t>
            </a:r>
          </a:p>
        </p:txBody>
      </p:sp>
      <p:sp>
        <p:nvSpPr>
          <p:cNvPr id="26" name="Flowchart: Magnetic Disk 25">
            <a:extLst>
              <a:ext uri="{FF2B5EF4-FFF2-40B4-BE49-F238E27FC236}">
                <a16:creationId xmlns:a16="http://schemas.microsoft.com/office/drawing/2014/main" id="{FEE75BB6-E8E2-1603-95F9-7906E395FC48}"/>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4826656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9520906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a:t>
            </a:r>
            <a:r>
              <a:rPr lang="en-US"/>
              <a:t>(fetch-interceptor)</a:t>
            </a:r>
            <a:endParaRPr lang="en-US" dirty="0"/>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2511821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7CDC-7DE1-408E-92DE-436F92345576}"/>
              </a:ext>
            </a:extLst>
          </p:cNvPr>
          <p:cNvSpPr>
            <a:spLocks noGrp="1"/>
          </p:cNvSpPr>
          <p:nvPr>
            <p:ph type="title"/>
          </p:nvPr>
        </p:nvSpPr>
        <p:spPr>
          <a:xfrm>
            <a:off x="838200" y="365125"/>
            <a:ext cx="10515600" cy="1325563"/>
          </a:xfrm>
        </p:spPr>
        <p:txBody>
          <a:bodyPr/>
          <a:lstStyle/>
          <a:p>
            <a:r>
              <a:rPr lang="en-IN" dirty="0"/>
              <a:t>Learn and Assignment</a:t>
            </a:r>
            <a:endParaRPr lang="en-US" dirty="0"/>
          </a:p>
        </p:txBody>
      </p:sp>
      <p:sp>
        <p:nvSpPr>
          <p:cNvPr id="3" name="Content Placeholder 2">
            <a:extLst>
              <a:ext uri="{FF2B5EF4-FFF2-40B4-BE49-F238E27FC236}">
                <a16:creationId xmlns:a16="http://schemas.microsoft.com/office/drawing/2014/main" id="{A476240C-3707-4B09-9E8F-F2CE168415CB}"/>
              </a:ext>
            </a:extLst>
          </p:cNvPr>
          <p:cNvSpPr>
            <a:spLocks noGrp="1"/>
          </p:cNvSpPr>
          <p:nvPr>
            <p:ph idx="1"/>
          </p:nvPr>
        </p:nvSpPr>
        <p:spPr>
          <a:xfrm>
            <a:off x="838200" y="1825625"/>
            <a:ext cx="10515600" cy="4351338"/>
          </a:xfrm>
        </p:spPr>
        <p:txBody>
          <a:bodyPr/>
          <a:lstStyle/>
          <a:p>
            <a:r>
              <a:rPr lang="en-IN" dirty="0"/>
              <a:t>Learn Fetch API (CRUD)</a:t>
            </a:r>
          </a:p>
          <a:p>
            <a:r>
              <a:rPr lang="en-IN" dirty="0"/>
              <a:t>Learn about Fetch Interceptor</a:t>
            </a:r>
          </a:p>
          <a:p>
            <a:r>
              <a:rPr lang="en-IN" dirty="0"/>
              <a:t>Complete the CRUD Assignment with Users URL</a:t>
            </a:r>
          </a:p>
          <a:p>
            <a:r>
              <a:rPr lang="en-IN" dirty="0"/>
              <a:t>How to use react-bootstrap package in React Application?</a:t>
            </a:r>
          </a:p>
          <a:p>
            <a:r>
              <a:rPr lang="en-IN" dirty="0"/>
              <a:t>How to do UI validation in React? – </a:t>
            </a:r>
            <a:r>
              <a:rPr lang="en-IN" dirty="0" err="1"/>
              <a:t>Formik</a:t>
            </a:r>
            <a:r>
              <a:rPr lang="en-IN" dirty="0"/>
              <a:t> With React Bootstrap</a:t>
            </a:r>
          </a:p>
          <a:p>
            <a:r>
              <a:rPr lang="en-IN" dirty="0"/>
              <a:t>Based on Login Status, display either Login Link or Logout Link</a:t>
            </a:r>
            <a:endParaRPr lang="en-US" dirty="0"/>
          </a:p>
        </p:txBody>
      </p:sp>
    </p:spTree>
    <p:extLst>
      <p:ext uri="{BB962C8B-B14F-4D97-AF65-F5344CB8AC3E}">
        <p14:creationId xmlns:p14="http://schemas.microsoft.com/office/powerpoint/2010/main" val="2637513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7D67-CFB5-D8BE-B372-FE672DB62223}"/>
              </a:ext>
            </a:extLst>
          </p:cNvPr>
          <p:cNvSpPr>
            <a:spLocks noGrp="1"/>
          </p:cNvSpPr>
          <p:nvPr>
            <p:ph type="title"/>
          </p:nvPr>
        </p:nvSpPr>
        <p:spPr/>
        <p:txBody>
          <a:bodyPr/>
          <a:lstStyle/>
          <a:p>
            <a:r>
              <a:rPr lang="en-IN" dirty="0"/>
              <a:t>Portals</a:t>
            </a:r>
          </a:p>
        </p:txBody>
      </p:sp>
      <p:sp>
        <p:nvSpPr>
          <p:cNvPr id="3" name="Content Placeholder 2">
            <a:extLst>
              <a:ext uri="{FF2B5EF4-FFF2-40B4-BE49-F238E27FC236}">
                <a16:creationId xmlns:a16="http://schemas.microsoft.com/office/drawing/2014/main" id="{21A3508F-544D-2A71-8E54-D4D43D164C4B}"/>
              </a:ext>
            </a:extLst>
          </p:cNvPr>
          <p:cNvSpPr>
            <a:spLocks noGrp="1"/>
          </p:cNvSpPr>
          <p:nvPr>
            <p:ph idx="1"/>
          </p:nvPr>
        </p:nvSpPr>
        <p:spPr/>
        <p:txBody>
          <a:bodyPr/>
          <a:lstStyle/>
          <a:p>
            <a:r>
              <a:rPr lang="en-US" dirty="0"/>
              <a:t>Portals provide a first-class way to render children into a DOM node that exists outside the DOM hierarchy of the parent component. </a:t>
            </a:r>
          </a:p>
          <a:p>
            <a:r>
              <a:rPr lang="en-US" dirty="0"/>
              <a:t>Portals render an element outside of its parent’s document. </a:t>
            </a:r>
          </a:p>
          <a:p>
            <a:r>
              <a:rPr lang="en-US" dirty="0"/>
              <a:t>Portals can be used to render an element outside of its parent component’s DOM node while preserving its position in the React hierarchy, allowing it to maintain the properties and behaviors it inherited from the React tree. </a:t>
            </a:r>
            <a:endParaRPr lang="en-IN" dirty="0"/>
          </a:p>
        </p:txBody>
      </p:sp>
    </p:spTree>
    <p:extLst>
      <p:ext uri="{BB962C8B-B14F-4D97-AF65-F5344CB8AC3E}">
        <p14:creationId xmlns:p14="http://schemas.microsoft.com/office/powerpoint/2010/main" val="1849639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D6BE308-3A2D-204B-4590-8F218FFA9246}"/>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A2D22607-7919-A30F-ABA5-FB019EBE7819}"/>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CA643D11-6F22-E590-53C0-3953160E2A0E}"/>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A051279D-6BF8-4096-F99F-5EE889A56FA1}"/>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D8190101-2911-F2BF-A54C-DF43355A6689}"/>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EB4B9252-08E1-36A7-1D7F-34E61FB3370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78749806-8ABA-A8E9-3D71-ACAC81BE99D7}"/>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1F163918-09B5-AAC0-AF57-9B5882C5F92C}"/>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C5DCC0BC-B1FF-1CE8-0490-D51065BC9F9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C1218F7D-20B1-A2B5-5A2D-1C830F997AD1}"/>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AD1E2E0C-6D46-3441-19EE-A3F83B45AC1A}"/>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6A332556-05EA-ACD2-AAD0-D0A164ED51D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0D977AC6-9478-1176-40D7-4EEC66CE1860}"/>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DC8AE494-4F99-1992-378E-526973B12118}"/>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0CBA606-A2E5-961C-67D2-9A62376B0B7B}"/>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9C56520C-B826-0860-7648-576DFE4A8BD1}"/>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FDA116EC-D85E-5FE3-732E-3D0A30D8E1D9}"/>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AF6D69B-6091-46B0-5947-59399F688743}"/>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4BC5CCF6-39FD-C279-7359-8F46F24F97E0}"/>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76DF97BC-078B-49FB-9E47-FB30513BED5A}"/>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F89DFAA5-2B07-77D6-A9BE-BC320AF44E06}"/>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F06F9AF3-B216-E012-4207-A373E5A26D63}"/>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829D40C3-5FEB-510B-7C4B-ACF0B72CD400}"/>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7A038AC3-15A2-C21A-899B-4745F3C64EDA}"/>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Rectangle 34">
            <a:extLst>
              <a:ext uri="{FF2B5EF4-FFF2-40B4-BE49-F238E27FC236}">
                <a16:creationId xmlns:a16="http://schemas.microsoft.com/office/drawing/2014/main" id="{B7C0273E-0160-33A7-6B9C-D83806CB0D14}"/>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
        <p:nvSpPr>
          <p:cNvPr id="36" name="TextBox 35">
            <a:extLst>
              <a:ext uri="{FF2B5EF4-FFF2-40B4-BE49-F238E27FC236}">
                <a16:creationId xmlns:a16="http://schemas.microsoft.com/office/drawing/2014/main" id="{CC0FDCA5-F3B0-DB02-04DF-6818BD1A8578}"/>
              </a:ext>
            </a:extLst>
          </p:cNvPr>
          <p:cNvSpPr txBox="1"/>
          <p:nvPr/>
        </p:nvSpPr>
        <p:spPr>
          <a:xfrm>
            <a:off x="196394" y="5821559"/>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7" name="TextBox 36">
            <a:extLst>
              <a:ext uri="{FF2B5EF4-FFF2-40B4-BE49-F238E27FC236}">
                <a16:creationId xmlns:a16="http://schemas.microsoft.com/office/drawing/2014/main" id="{007AEA83-8FF0-956E-617C-A6D11CF8AF25}"/>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8" name="TextBox 37">
            <a:extLst>
              <a:ext uri="{FF2B5EF4-FFF2-40B4-BE49-F238E27FC236}">
                <a16:creationId xmlns:a16="http://schemas.microsoft.com/office/drawing/2014/main" id="{9306694B-BCE1-0B31-33A9-7D4E4FDE20CB}"/>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9" name="Rectangle 38">
            <a:extLst>
              <a:ext uri="{FF2B5EF4-FFF2-40B4-BE49-F238E27FC236}">
                <a16:creationId xmlns:a16="http://schemas.microsoft.com/office/drawing/2014/main" id="{87864109-96B2-A561-2285-3EBDEE064A92}"/>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cxnSp>
        <p:nvCxnSpPr>
          <p:cNvPr id="40" name="Straight Arrow Connector 39">
            <a:extLst>
              <a:ext uri="{FF2B5EF4-FFF2-40B4-BE49-F238E27FC236}">
                <a16:creationId xmlns:a16="http://schemas.microsoft.com/office/drawing/2014/main" id="{94D1F29F-C67A-1D3E-857E-1FA7B109CE9A}"/>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ABF55F06-D42D-C749-ADA8-79E08D34B8AA}"/>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087FAA6-AA39-1C1C-CE7C-D85B14D677E3}"/>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43" name="TextBox 42">
            <a:extLst>
              <a:ext uri="{FF2B5EF4-FFF2-40B4-BE49-F238E27FC236}">
                <a16:creationId xmlns:a16="http://schemas.microsoft.com/office/drawing/2014/main" id="{4665EE85-F41F-83FE-D724-2C4702BE8C3F}"/>
              </a:ext>
            </a:extLst>
          </p:cNvPr>
          <p:cNvSpPr txBox="1"/>
          <p:nvPr/>
        </p:nvSpPr>
        <p:spPr>
          <a:xfrm>
            <a:off x="4542691" y="5213573"/>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grpSp>
        <p:nvGrpSpPr>
          <p:cNvPr id="44" name="Group 43">
            <a:extLst>
              <a:ext uri="{FF2B5EF4-FFF2-40B4-BE49-F238E27FC236}">
                <a16:creationId xmlns:a16="http://schemas.microsoft.com/office/drawing/2014/main" id="{A0F625C7-35DF-C2C2-2F98-C112A86BC588}"/>
              </a:ext>
            </a:extLst>
          </p:cNvPr>
          <p:cNvGrpSpPr/>
          <p:nvPr/>
        </p:nvGrpSpPr>
        <p:grpSpPr>
          <a:xfrm>
            <a:off x="8601665" y="4152191"/>
            <a:ext cx="2103120" cy="816865"/>
            <a:chOff x="9193562" y="4058871"/>
            <a:chExt cx="2103120" cy="816865"/>
          </a:xfrm>
        </p:grpSpPr>
        <p:sp>
          <p:nvSpPr>
            <p:cNvPr id="45" name="Rectangle 44">
              <a:extLst>
                <a:ext uri="{FF2B5EF4-FFF2-40B4-BE49-F238E27FC236}">
                  <a16:creationId xmlns:a16="http://schemas.microsoft.com/office/drawing/2014/main" id="{805597EF-919B-1CDB-3EF6-731CDDDD0541}"/>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6" name="Hexagon 45">
              <a:extLst>
                <a:ext uri="{FF2B5EF4-FFF2-40B4-BE49-F238E27FC236}">
                  <a16:creationId xmlns:a16="http://schemas.microsoft.com/office/drawing/2014/main" id="{04F23E53-4B9E-37F9-3F65-639A526D0F33}"/>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7" name="Flowchart: Magnetic Disk 46">
              <a:extLst>
                <a:ext uri="{FF2B5EF4-FFF2-40B4-BE49-F238E27FC236}">
                  <a16:creationId xmlns:a16="http://schemas.microsoft.com/office/drawing/2014/main" id="{09980A86-AA08-DB32-9CCE-0E243E0CE7B4}"/>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8" name="Group 47">
            <a:extLst>
              <a:ext uri="{FF2B5EF4-FFF2-40B4-BE49-F238E27FC236}">
                <a16:creationId xmlns:a16="http://schemas.microsoft.com/office/drawing/2014/main" id="{88351332-8752-5CE9-6213-5B9B2A880F66}"/>
              </a:ext>
            </a:extLst>
          </p:cNvPr>
          <p:cNvGrpSpPr/>
          <p:nvPr/>
        </p:nvGrpSpPr>
        <p:grpSpPr>
          <a:xfrm>
            <a:off x="8601665" y="5034107"/>
            <a:ext cx="2103120" cy="816865"/>
            <a:chOff x="9193562" y="4058871"/>
            <a:chExt cx="2103120" cy="816865"/>
          </a:xfrm>
        </p:grpSpPr>
        <p:sp>
          <p:nvSpPr>
            <p:cNvPr id="49" name="Rectangle 48">
              <a:extLst>
                <a:ext uri="{FF2B5EF4-FFF2-40B4-BE49-F238E27FC236}">
                  <a16:creationId xmlns:a16="http://schemas.microsoft.com/office/drawing/2014/main" id="{5829088B-FA10-C594-1FDA-E2FD2707F220}"/>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50" name="Hexagon 49">
              <a:extLst>
                <a:ext uri="{FF2B5EF4-FFF2-40B4-BE49-F238E27FC236}">
                  <a16:creationId xmlns:a16="http://schemas.microsoft.com/office/drawing/2014/main" id="{7EE1971E-5325-3D7D-4B75-31B5D7DE05B3}"/>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1" name="Flowchart: Magnetic Disk 50">
              <a:extLst>
                <a:ext uri="{FF2B5EF4-FFF2-40B4-BE49-F238E27FC236}">
                  <a16:creationId xmlns:a16="http://schemas.microsoft.com/office/drawing/2014/main" id="{D9FF5BB4-CE5D-856E-184D-8EDA2EB6D41D}"/>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2" name="Group 51">
            <a:extLst>
              <a:ext uri="{FF2B5EF4-FFF2-40B4-BE49-F238E27FC236}">
                <a16:creationId xmlns:a16="http://schemas.microsoft.com/office/drawing/2014/main" id="{2C8EF9B0-A2F8-F2E1-15B8-A8AC22ECFE4E}"/>
              </a:ext>
            </a:extLst>
          </p:cNvPr>
          <p:cNvGrpSpPr/>
          <p:nvPr/>
        </p:nvGrpSpPr>
        <p:grpSpPr>
          <a:xfrm>
            <a:off x="8601665" y="5918017"/>
            <a:ext cx="2103120" cy="816865"/>
            <a:chOff x="9193562" y="4058871"/>
            <a:chExt cx="2103120" cy="816865"/>
          </a:xfrm>
        </p:grpSpPr>
        <p:sp>
          <p:nvSpPr>
            <p:cNvPr id="53" name="Rectangle 52">
              <a:extLst>
                <a:ext uri="{FF2B5EF4-FFF2-40B4-BE49-F238E27FC236}">
                  <a16:creationId xmlns:a16="http://schemas.microsoft.com/office/drawing/2014/main" id="{E6788861-0716-161C-E611-3DA3C85289F4}"/>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4" name="Hexagon 53">
              <a:extLst>
                <a:ext uri="{FF2B5EF4-FFF2-40B4-BE49-F238E27FC236}">
                  <a16:creationId xmlns:a16="http://schemas.microsoft.com/office/drawing/2014/main" id="{2DF42E7D-C5B1-E99F-8E6F-0B1E935AC40A}"/>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5" name="Flowchart: Magnetic Disk 54">
              <a:extLst>
                <a:ext uri="{FF2B5EF4-FFF2-40B4-BE49-F238E27FC236}">
                  <a16:creationId xmlns:a16="http://schemas.microsoft.com/office/drawing/2014/main" id="{21D64B59-2CB2-16D9-0FDF-0680D1DAEDEB}"/>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6" name="Straight Arrow Connector 55">
            <a:extLst>
              <a:ext uri="{FF2B5EF4-FFF2-40B4-BE49-F238E27FC236}">
                <a16:creationId xmlns:a16="http://schemas.microsoft.com/office/drawing/2014/main" id="{E57D813E-FD73-F07D-33E0-312B089243EC}"/>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D0A63D8-23B7-0468-1DF9-4583944E221C}"/>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1C6BA6AC-1447-BAAC-F595-4A790EA8A1D6}"/>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5778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57DF40-E55D-C336-BC38-318653850968}"/>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2B45ED7C-49C6-2E1B-8020-557D416B296C}"/>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CA081055-A424-CF00-4255-9BCBEB28D505}"/>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E9F4B596-69AE-D94E-84A5-77C566EC22EA}"/>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323F2-3E9B-E3D2-52E6-29F8BB1A9941}"/>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729E42-50A8-4C78-ED3F-677E55806FD0}"/>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7C73DD51-2654-47A7-615B-BBCEBECAB595}"/>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627708A4-C576-968A-D56D-7E0B56C27DEA}"/>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CEA3F45C-E416-45AD-20A1-52909770F8D8}"/>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3D1D5DB5-19F2-9DA9-6BED-36070AF4E13F}"/>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D86036E-4055-795E-2952-D371791C6FB2}"/>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158B910B-1F57-F550-D2FB-C42FC649875B}"/>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15" name="Straight Arrow Connector 14">
            <a:extLst>
              <a:ext uri="{FF2B5EF4-FFF2-40B4-BE49-F238E27FC236}">
                <a16:creationId xmlns:a16="http://schemas.microsoft.com/office/drawing/2014/main" id="{33528E1E-1224-D98E-5CAF-3BF7582F2BE2}"/>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A348-0C2C-22D3-5C55-3488990EA371}"/>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7" name="Rectangle 16">
            <a:extLst>
              <a:ext uri="{FF2B5EF4-FFF2-40B4-BE49-F238E27FC236}">
                <a16:creationId xmlns:a16="http://schemas.microsoft.com/office/drawing/2014/main" id="{74F31E25-BE20-E6AB-3BD1-975206E6508D}"/>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87674B4D-3B7E-BDC2-E385-7D5DEACC979F}"/>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9695C5-4327-2858-3C4E-E5C7810C6E7D}"/>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0" name="Connector: Elbow 19">
            <a:extLst>
              <a:ext uri="{FF2B5EF4-FFF2-40B4-BE49-F238E27FC236}">
                <a16:creationId xmlns:a16="http://schemas.microsoft.com/office/drawing/2014/main" id="{D18366F5-DA2D-77E9-58E9-7309F23BC949}"/>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55A151B7-6F89-9D4C-0987-BA37EC37C111}"/>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sp>
        <p:nvSpPr>
          <p:cNvPr id="22" name="Rectangle: Rounded Corners 21">
            <a:extLst>
              <a:ext uri="{FF2B5EF4-FFF2-40B4-BE49-F238E27FC236}">
                <a16:creationId xmlns:a16="http://schemas.microsoft.com/office/drawing/2014/main" id="{8B7CE103-EDBF-5AF8-73BA-33A682E89646}"/>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3" name="Rectangle: Rounded Corners 22">
            <a:extLst>
              <a:ext uri="{FF2B5EF4-FFF2-40B4-BE49-F238E27FC236}">
                <a16:creationId xmlns:a16="http://schemas.microsoft.com/office/drawing/2014/main" id="{30F044CD-AF2F-5F8C-BAB4-6005D03970E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A1D2D79A-B1C8-EB55-DF71-86F257469CB4}"/>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B1FF039B-E137-8D1F-EE8E-6926F764C196}"/>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AB018A64-0E23-F7A1-62D7-1837DB6B12C9}"/>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39030782-13A9-6D8C-B5AB-118350F371F9}"/>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5CCB1A0B-2472-F085-38BF-2D931BC6C7A1}"/>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9" name="Connector: Elbow 28">
            <a:extLst>
              <a:ext uri="{FF2B5EF4-FFF2-40B4-BE49-F238E27FC236}">
                <a16:creationId xmlns:a16="http://schemas.microsoft.com/office/drawing/2014/main" id="{1B871EDF-CC87-2828-08ED-524D46E4A8E2}"/>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3">
            <a:extLst>
              <a:ext uri="{FF2B5EF4-FFF2-40B4-BE49-F238E27FC236}">
                <a16:creationId xmlns:a16="http://schemas.microsoft.com/office/drawing/2014/main" id="{94C50FC2-3EB6-906F-E089-ABBC58DC7B38}"/>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31" name="TextBox 30">
            <a:extLst>
              <a:ext uri="{FF2B5EF4-FFF2-40B4-BE49-F238E27FC236}">
                <a16:creationId xmlns:a16="http://schemas.microsoft.com/office/drawing/2014/main" id="{EC523494-24D2-DE3A-0200-F9425098A2FE}"/>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850970F9-2A8B-082E-FA25-97F5DF8309B7}"/>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2AA2C233-0A2E-62F5-8810-3DFEDB9F2BE5}"/>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B0EE58F5-96C6-5287-76BE-8AA22C372B94}"/>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7EC3754A-D8B9-FA0F-3170-442262CBD092}"/>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96AA85D0-86E6-5629-853D-B41C5042C9EF}"/>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2AD4D0F4-E608-583B-56F8-A669FA659A23}"/>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TextBox 37">
            <a:extLst>
              <a:ext uri="{FF2B5EF4-FFF2-40B4-BE49-F238E27FC236}">
                <a16:creationId xmlns:a16="http://schemas.microsoft.com/office/drawing/2014/main" id="{3BA14DAA-3B7D-C9A0-694C-142CE2DC786D}"/>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Tree>
    <p:extLst>
      <p:ext uri="{BB962C8B-B14F-4D97-AF65-F5344CB8AC3E}">
        <p14:creationId xmlns:p14="http://schemas.microsoft.com/office/powerpoint/2010/main" val="15848291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8C579B7-C093-942E-4AA8-303F277F85A9}"/>
              </a:ext>
            </a:extLst>
          </p:cNvPr>
          <p:cNvSpPr/>
          <p:nvPr/>
        </p:nvSpPr>
        <p:spPr>
          <a:xfrm>
            <a:off x="2552700" y="2070379"/>
            <a:ext cx="1665860" cy="2522576"/>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b" anchorCtr="0"/>
          <a:lstStyle/>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3" name="TextBox 2">
            <a:extLst>
              <a:ext uri="{FF2B5EF4-FFF2-40B4-BE49-F238E27FC236}">
                <a16:creationId xmlns:a16="http://schemas.microsoft.com/office/drawing/2014/main" id="{7357DF40-E55D-C336-BC38-318653850968}"/>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2B45ED7C-49C6-2E1B-8020-557D416B296C}"/>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CA081055-A424-CF00-4255-9BCBEB28D505}"/>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E9F4B596-69AE-D94E-84A5-77C566EC22EA}"/>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323F2-3E9B-E3D2-52E6-29F8BB1A9941}"/>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729E42-50A8-4C78-ED3F-677E55806FD0}"/>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7C73DD51-2654-47A7-615B-BBCEBECAB595}"/>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627708A4-C576-968A-D56D-7E0B56C27DEA}"/>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CEA3F45C-E416-45AD-20A1-52909770F8D8}"/>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3D1D5DB5-19F2-9DA9-6BED-36070AF4E13F}"/>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D86036E-4055-795E-2952-D371791C6FB2}"/>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158B910B-1F57-F550-D2FB-C42FC649875B}"/>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15" name="Straight Arrow Connector 14">
            <a:extLst>
              <a:ext uri="{FF2B5EF4-FFF2-40B4-BE49-F238E27FC236}">
                <a16:creationId xmlns:a16="http://schemas.microsoft.com/office/drawing/2014/main" id="{33528E1E-1224-D98E-5CAF-3BF7582F2BE2}"/>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A348-0C2C-22D3-5C55-3488990EA371}"/>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7" name="Rectangle 16">
            <a:extLst>
              <a:ext uri="{FF2B5EF4-FFF2-40B4-BE49-F238E27FC236}">
                <a16:creationId xmlns:a16="http://schemas.microsoft.com/office/drawing/2014/main" id="{74F31E25-BE20-E6AB-3BD1-975206E6508D}"/>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87674B4D-3B7E-BDC2-E385-7D5DEACC979F}"/>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9695C5-4327-2858-3C4E-E5C7810C6E7D}"/>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cxnSp>
        <p:nvCxnSpPr>
          <p:cNvPr id="20" name="Connector: Elbow 19">
            <a:extLst>
              <a:ext uri="{FF2B5EF4-FFF2-40B4-BE49-F238E27FC236}">
                <a16:creationId xmlns:a16="http://schemas.microsoft.com/office/drawing/2014/main" id="{D18366F5-DA2D-77E9-58E9-7309F23BC949}"/>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55A151B7-6F89-9D4C-0987-BA37EC37C111}"/>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sp>
        <p:nvSpPr>
          <p:cNvPr id="22" name="Rectangle: Rounded Corners 21">
            <a:extLst>
              <a:ext uri="{FF2B5EF4-FFF2-40B4-BE49-F238E27FC236}">
                <a16:creationId xmlns:a16="http://schemas.microsoft.com/office/drawing/2014/main" id="{8B7CE103-EDBF-5AF8-73BA-33A682E89646}"/>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3" name="Rectangle: Rounded Corners 22">
            <a:extLst>
              <a:ext uri="{FF2B5EF4-FFF2-40B4-BE49-F238E27FC236}">
                <a16:creationId xmlns:a16="http://schemas.microsoft.com/office/drawing/2014/main" id="{30F044CD-AF2F-5F8C-BAB4-6005D03970E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A1D2D79A-B1C8-EB55-DF71-86F257469CB4}"/>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B1FF039B-E137-8D1F-EE8E-6926F764C196}"/>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AB018A64-0E23-F7A1-62D7-1837DB6B12C9}"/>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39030782-13A9-6D8C-B5AB-118350F371F9}"/>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5CCB1A0B-2472-F085-38BF-2D931BC6C7A1}"/>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9" name="Connector: Elbow 28">
            <a:extLst>
              <a:ext uri="{FF2B5EF4-FFF2-40B4-BE49-F238E27FC236}">
                <a16:creationId xmlns:a16="http://schemas.microsoft.com/office/drawing/2014/main" id="{1B871EDF-CC87-2828-08ED-524D46E4A8E2}"/>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3">
            <a:extLst>
              <a:ext uri="{FF2B5EF4-FFF2-40B4-BE49-F238E27FC236}">
                <a16:creationId xmlns:a16="http://schemas.microsoft.com/office/drawing/2014/main" id="{94C50FC2-3EB6-906F-E089-ABBC58DC7B38}"/>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31" name="TextBox 30">
            <a:extLst>
              <a:ext uri="{FF2B5EF4-FFF2-40B4-BE49-F238E27FC236}">
                <a16:creationId xmlns:a16="http://schemas.microsoft.com/office/drawing/2014/main" id="{EC523494-24D2-DE3A-0200-F9425098A2FE}"/>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850970F9-2A8B-082E-FA25-97F5DF8309B7}"/>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2AA2C233-0A2E-62F5-8810-3DFEDB9F2BE5}"/>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B0EE58F5-96C6-5287-76BE-8AA22C372B94}"/>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7EC3754A-D8B9-FA0F-3170-442262CBD092}"/>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96AA85D0-86E6-5629-853D-B41C5042C9EF}"/>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2AD4D0F4-E608-583B-56F8-A669FA659A23}"/>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TextBox 37">
            <a:extLst>
              <a:ext uri="{FF2B5EF4-FFF2-40B4-BE49-F238E27FC236}">
                <a16:creationId xmlns:a16="http://schemas.microsoft.com/office/drawing/2014/main" id="{3BA14DAA-3B7D-C9A0-694C-142CE2DC786D}"/>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9" name="Rectangle 38">
            <a:extLst>
              <a:ext uri="{FF2B5EF4-FFF2-40B4-BE49-F238E27FC236}">
                <a16:creationId xmlns:a16="http://schemas.microsoft.com/office/drawing/2014/main" id="{5E87151E-78A2-D7D3-6D07-B4F2F7D1B744}"/>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sp>
        <p:nvSpPr>
          <p:cNvPr id="40" name="Cloud 39">
            <a:extLst>
              <a:ext uri="{FF2B5EF4-FFF2-40B4-BE49-F238E27FC236}">
                <a16:creationId xmlns:a16="http://schemas.microsoft.com/office/drawing/2014/main" id="{9DF8B8AC-F300-C011-957C-464B8C39D8E2}"/>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cxnSp>
        <p:nvCxnSpPr>
          <p:cNvPr id="41" name="Straight Arrow Connector 40">
            <a:extLst>
              <a:ext uri="{FF2B5EF4-FFF2-40B4-BE49-F238E27FC236}">
                <a16:creationId xmlns:a16="http://schemas.microsoft.com/office/drawing/2014/main" id="{CAE082E0-5095-E9A5-488C-F27168CBD23B}"/>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81B6374-8F53-D1D1-7D28-6AEA7D9FAB1F}"/>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9D6883E-D270-5200-80AC-22938EB43133}"/>
              </a:ext>
            </a:extLst>
          </p:cNvPr>
          <p:cNvSpPr txBox="1"/>
          <p:nvPr/>
        </p:nvSpPr>
        <p:spPr>
          <a:xfrm>
            <a:off x="2978727" y="1157459"/>
            <a:ext cx="1046953" cy="646331"/>
          </a:xfrm>
          <a:prstGeom prst="rect">
            <a:avLst/>
          </a:prstGeom>
          <a:noFill/>
        </p:spPr>
        <p:txBody>
          <a:bodyPr wrap="none" rtlCol="0">
            <a:spAutoFit/>
          </a:bodyPr>
          <a:lstStyle/>
          <a:p>
            <a:pPr algn="ctr"/>
            <a:r>
              <a:rPr lang="en-IN" dirty="0"/>
              <a:t>Dispatch </a:t>
            </a:r>
          </a:p>
          <a:p>
            <a:pPr algn="ctr"/>
            <a:r>
              <a:rPr lang="en-IN" dirty="0"/>
              <a:t>Action</a:t>
            </a:r>
          </a:p>
        </p:txBody>
      </p:sp>
    </p:spTree>
    <p:extLst>
      <p:ext uri="{BB962C8B-B14F-4D97-AF65-F5344CB8AC3E}">
        <p14:creationId xmlns:p14="http://schemas.microsoft.com/office/powerpoint/2010/main" val="345498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4687-035C-4BDF-85ED-AA65DC4E90F0}"/>
              </a:ext>
            </a:extLst>
          </p:cNvPr>
          <p:cNvSpPr>
            <a:spLocks noGrp="1"/>
          </p:cNvSpPr>
          <p:nvPr>
            <p:ph type="title"/>
          </p:nvPr>
        </p:nvSpPr>
        <p:spPr/>
        <p:txBody>
          <a:bodyPr/>
          <a:lstStyle/>
          <a:p>
            <a:r>
              <a:rPr lang="en-US" dirty="0"/>
              <a:t>React best practices</a:t>
            </a:r>
          </a:p>
        </p:txBody>
      </p:sp>
      <p:sp>
        <p:nvSpPr>
          <p:cNvPr id="3" name="Content Placeholder 2">
            <a:extLst>
              <a:ext uri="{FF2B5EF4-FFF2-40B4-BE49-F238E27FC236}">
                <a16:creationId xmlns:a16="http://schemas.microsoft.com/office/drawing/2014/main" id="{4A9136BB-F548-41CC-B476-487848C95F97}"/>
              </a:ext>
            </a:extLst>
          </p:cNvPr>
          <p:cNvSpPr>
            <a:spLocks noGrp="1"/>
          </p:cNvSpPr>
          <p:nvPr>
            <p:ph idx="1"/>
          </p:nvPr>
        </p:nvSpPr>
        <p:spPr/>
        <p:txBody>
          <a:bodyPr>
            <a:normAutofit lnSpcReduction="10000"/>
          </a:bodyPr>
          <a:lstStyle/>
          <a:p>
            <a:r>
              <a:rPr lang="en-US" dirty="0"/>
              <a:t>Keep components small and function-specific</a:t>
            </a:r>
          </a:p>
          <a:p>
            <a:r>
              <a:rPr lang="en-US" dirty="0"/>
              <a:t>Reusability is important, so keep creation of new components to the minimum required</a:t>
            </a:r>
          </a:p>
          <a:p>
            <a:r>
              <a:rPr lang="en-US" dirty="0"/>
              <a:t>Consolidate duplicate code – DRY your code</a:t>
            </a:r>
          </a:p>
          <a:p>
            <a:r>
              <a:rPr lang="en-US" dirty="0"/>
              <a:t>Put CSS in JavaScript</a:t>
            </a:r>
          </a:p>
          <a:p>
            <a:r>
              <a:rPr lang="en-US" dirty="0"/>
              <a:t>Name the component after the function</a:t>
            </a:r>
          </a:p>
          <a:p>
            <a:r>
              <a:rPr lang="en-US" dirty="0"/>
              <a:t>Separate stateful aspects from rendering</a:t>
            </a:r>
          </a:p>
          <a:p>
            <a:r>
              <a:rPr lang="en-US" dirty="0"/>
              <a:t>Prefer </a:t>
            </a:r>
            <a:r>
              <a:rPr lang="en-US" dirty="0" err="1"/>
              <a:t>Immutation</a:t>
            </a:r>
            <a:r>
              <a:rPr lang="en-US" dirty="0"/>
              <a:t> over Mutation of Data</a:t>
            </a:r>
          </a:p>
          <a:p>
            <a:r>
              <a:rPr lang="en-US" dirty="0"/>
              <a:t>Prefer to write Pure Function</a:t>
            </a:r>
          </a:p>
        </p:txBody>
      </p:sp>
    </p:spTree>
    <p:extLst>
      <p:ext uri="{BB962C8B-B14F-4D97-AF65-F5344CB8AC3E}">
        <p14:creationId xmlns:p14="http://schemas.microsoft.com/office/powerpoint/2010/main" val="716795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Assignment / Practice</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(Day3) and create a CRUD application using fetch-interceptor</a:t>
            </a:r>
          </a:p>
          <a:p>
            <a:r>
              <a:rPr lang="en-US" dirty="0"/>
              <a:t>Complete the CRUD application using only Functional Components with Hooks.</a:t>
            </a:r>
          </a:p>
          <a:p>
            <a:r>
              <a:rPr lang="en-US" dirty="0"/>
              <a:t>Change Router from v5 to v6, in Redux application</a:t>
            </a:r>
          </a:p>
        </p:txBody>
      </p:sp>
    </p:spTree>
    <p:extLst>
      <p:ext uri="{BB962C8B-B14F-4D97-AF65-F5344CB8AC3E}">
        <p14:creationId xmlns:p14="http://schemas.microsoft.com/office/powerpoint/2010/main" val="418221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44437-53BC-4668-A11A-9FDF15AD7BBE}"/>
              </a:ext>
            </a:extLst>
          </p:cNvPr>
          <p:cNvSpPr>
            <a:spLocks noGrp="1"/>
          </p:cNvSpPr>
          <p:nvPr>
            <p:ph type="title"/>
          </p:nvPr>
        </p:nvSpPr>
        <p:spPr>
          <a:xfrm>
            <a:off x="841248" y="256032"/>
            <a:ext cx="10506456" cy="1014984"/>
          </a:xfrm>
        </p:spPr>
        <p:txBody>
          <a:bodyPr anchor="b">
            <a:normAutofit/>
          </a:bodyPr>
          <a:lstStyle/>
          <a:p>
            <a:r>
              <a:rPr lang="en-IN"/>
              <a:t>JavaScript Full Stack Application</a:t>
            </a:r>
          </a:p>
        </p:txBody>
      </p:sp>
      <p:graphicFrame>
        <p:nvGraphicFramePr>
          <p:cNvPr id="7" name="Table 4">
            <a:extLst>
              <a:ext uri="{FF2B5EF4-FFF2-40B4-BE49-F238E27FC236}">
                <a16:creationId xmlns:a16="http://schemas.microsoft.com/office/drawing/2014/main" id="{523029D4-4BD6-4542-9439-67F5AB1D0BDE}"/>
              </a:ext>
            </a:extLst>
          </p:cNvPr>
          <p:cNvGraphicFramePr>
            <a:graphicFrameLocks noGrp="1"/>
          </p:cNvGraphicFramePr>
          <p:nvPr>
            <p:ph idx="1"/>
          </p:nvPr>
        </p:nvGraphicFramePr>
        <p:xfrm>
          <a:off x="838200" y="2342100"/>
          <a:ext cx="10515602" cy="3525858"/>
        </p:xfrm>
        <a:graphic>
          <a:graphicData uri="http://schemas.openxmlformats.org/drawingml/2006/table">
            <a:tbl>
              <a:tblPr firstRow="1" bandRow="1">
                <a:tableStyleId>{5C22544A-7EE6-4342-B048-85BDC9FD1C3A}</a:tableStyleId>
              </a:tblPr>
              <a:tblGrid>
                <a:gridCol w="1613017">
                  <a:extLst>
                    <a:ext uri="{9D8B030D-6E8A-4147-A177-3AD203B41FA5}">
                      <a16:colId xmlns:a16="http://schemas.microsoft.com/office/drawing/2014/main" val="3853211641"/>
                    </a:ext>
                  </a:extLst>
                </a:gridCol>
                <a:gridCol w="2177310">
                  <a:extLst>
                    <a:ext uri="{9D8B030D-6E8A-4147-A177-3AD203B41FA5}">
                      <a16:colId xmlns:a16="http://schemas.microsoft.com/office/drawing/2014/main" val="3174142414"/>
                    </a:ext>
                  </a:extLst>
                </a:gridCol>
                <a:gridCol w="2411121">
                  <a:extLst>
                    <a:ext uri="{9D8B030D-6E8A-4147-A177-3AD203B41FA5}">
                      <a16:colId xmlns:a16="http://schemas.microsoft.com/office/drawing/2014/main" val="3886812675"/>
                    </a:ext>
                  </a:extLst>
                </a:gridCol>
                <a:gridCol w="2323442">
                  <a:extLst>
                    <a:ext uri="{9D8B030D-6E8A-4147-A177-3AD203B41FA5}">
                      <a16:colId xmlns:a16="http://schemas.microsoft.com/office/drawing/2014/main" val="2214009400"/>
                    </a:ext>
                  </a:extLst>
                </a:gridCol>
                <a:gridCol w="1990712">
                  <a:extLst>
                    <a:ext uri="{9D8B030D-6E8A-4147-A177-3AD203B41FA5}">
                      <a16:colId xmlns:a16="http://schemas.microsoft.com/office/drawing/2014/main" val="3481863326"/>
                    </a:ext>
                  </a:extLst>
                </a:gridCol>
              </a:tblGrid>
              <a:tr h="1561314">
                <a:tc>
                  <a:txBody>
                    <a:bodyPr/>
                    <a:lstStyle/>
                    <a:p>
                      <a:pPr algn="ctr"/>
                      <a:endParaRPr lang="en-IN" sz="3000"/>
                    </a:p>
                  </a:txBody>
                  <a:tcPr marL="149816" marR="149816" marT="74909" marB="74909" anchor="ctr"/>
                </a:tc>
                <a:tc>
                  <a:txBody>
                    <a:bodyPr/>
                    <a:lstStyle/>
                    <a:p>
                      <a:pPr algn="ctr"/>
                      <a:r>
                        <a:rPr lang="en-IN" sz="3000"/>
                        <a:t>Database</a:t>
                      </a:r>
                    </a:p>
                  </a:txBody>
                  <a:tcPr marL="149816" marR="149816" marT="74909" marB="74909" anchor="ctr"/>
                </a:tc>
                <a:tc>
                  <a:txBody>
                    <a:bodyPr/>
                    <a:lstStyle/>
                    <a:p>
                      <a:pPr algn="ctr"/>
                      <a:r>
                        <a:rPr lang="en-IN" sz="3000"/>
                        <a:t>Application FW /</a:t>
                      </a:r>
                    </a:p>
                    <a:p>
                      <a:pPr algn="ctr"/>
                      <a:r>
                        <a:rPr lang="en-IN" sz="3000"/>
                        <a:t>API FW</a:t>
                      </a:r>
                    </a:p>
                  </a:txBody>
                  <a:tcPr marL="149816" marR="149816" marT="74909" marB="74909" anchor="ctr"/>
                </a:tc>
                <a:tc>
                  <a:txBody>
                    <a:bodyPr/>
                    <a:lstStyle/>
                    <a:p>
                      <a:pPr algn="ctr"/>
                      <a:r>
                        <a:rPr lang="en-IN" sz="3000"/>
                        <a:t>Client Side</a:t>
                      </a:r>
                    </a:p>
                  </a:txBody>
                  <a:tcPr marL="149816" marR="149816" marT="74909" marB="74909" anchor="ctr"/>
                </a:tc>
                <a:tc>
                  <a:txBody>
                    <a:bodyPr/>
                    <a:lstStyle/>
                    <a:p>
                      <a:pPr algn="ctr"/>
                      <a:r>
                        <a:rPr lang="en-IN" sz="3000"/>
                        <a:t>Hosting / Server</a:t>
                      </a:r>
                    </a:p>
                  </a:txBody>
                  <a:tcPr marL="149816" marR="149816" marT="74909" marB="74909" anchor="ctr"/>
                </a:tc>
                <a:extLst>
                  <a:ext uri="{0D108BD9-81ED-4DB2-BD59-A6C34878D82A}">
                    <a16:rowId xmlns:a16="http://schemas.microsoft.com/office/drawing/2014/main" val="2723754585"/>
                  </a:ext>
                </a:extLst>
              </a:tr>
              <a:tr h="654848">
                <a:tc>
                  <a:txBody>
                    <a:bodyPr/>
                    <a:lstStyle/>
                    <a:p>
                      <a:pPr algn="ctr"/>
                      <a:r>
                        <a:rPr lang="en-IN" sz="3000" b="1"/>
                        <a:t>MEAN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Angular</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2565842906"/>
                  </a:ext>
                </a:extLst>
              </a:tr>
              <a:tr h="654848">
                <a:tc>
                  <a:txBody>
                    <a:bodyPr/>
                    <a:lstStyle/>
                    <a:p>
                      <a:pPr algn="ctr"/>
                      <a:r>
                        <a:rPr lang="en-IN" sz="3000" b="1"/>
                        <a:t>MERN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React JS</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1941598794"/>
                  </a:ext>
                </a:extLst>
              </a:tr>
              <a:tr h="654848">
                <a:tc>
                  <a:txBody>
                    <a:bodyPr/>
                    <a:lstStyle/>
                    <a:p>
                      <a:pPr algn="ctr"/>
                      <a:r>
                        <a:rPr lang="en-IN" sz="3000" b="1"/>
                        <a:t>MEVN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Vue JS</a:t>
                      </a:r>
                    </a:p>
                  </a:txBody>
                  <a:tcPr marL="149816" marR="149816" marT="74909" marB="74909" anchor="ctr"/>
                </a:tc>
                <a:tc>
                  <a:txBody>
                    <a:bodyPr/>
                    <a:lstStyle/>
                    <a:p>
                      <a:pPr algn="ctr"/>
                      <a:r>
                        <a:rPr lang="en-IN" sz="3000" dirty="0"/>
                        <a:t>Node</a:t>
                      </a:r>
                    </a:p>
                  </a:txBody>
                  <a:tcPr marL="149816" marR="149816" marT="74909" marB="74909" anchor="ctr"/>
                </a:tc>
                <a:extLst>
                  <a:ext uri="{0D108BD9-81ED-4DB2-BD59-A6C34878D82A}">
                    <a16:rowId xmlns:a16="http://schemas.microsoft.com/office/drawing/2014/main" val="3490553246"/>
                  </a:ext>
                </a:extLst>
              </a:tr>
            </a:tbl>
          </a:graphicData>
        </a:graphic>
      </p:graphicFrame>
    </p:spTree>
    <p:extLst>
      <p:ext uri="{BB962C8B-B14F-4D97-AF65-F5344CB8AC3E}">
        <p14:creationId xmlns:p14="http://schemas.microsoft.com/office/powerpoint/2010/main" val="2942799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1455-F701-4E58-979C-EFFA56B4521F}"/>
              </a:ext>
            </a:extLst>
          </p:cNvPr>
          <p:cNvSpPr>
            <a:spLocks noGrp="1"/>
          </p:cNvSpPr>
          <p:nvPr>
            <p:ph type="title"/>
          </p:nvPr>
        </p:nvSpPr>
        <p:spPr>
          <a:xfrm>
            <a:off x="838200" y="365125"/>
            <a:ext cx="10515600" cy="1325563"/>
          </a:xfrm>
        </p:spPr>
        <p:txBody>
          <a:bodyPr/>
          <a:lstStyle/>
          <a:p>
            <a:r>
              <a:rPr lang="en-US" dirty="0"/>
              <a:t>React Final Form</a:t>
            </a:r>
          </a:p>
        </p:txBody>
      </p:sp>
      <p:sp>
        <p:nvSpPr>
          <p:cNvPr id="3" name="Content Placeholder 2">
            <a:extLst>
              <a:ext uri="{FF2B5EF4-FFF2-40B4-BE49-F238E27FC236}">
                <a16:creationId xmlns:a16="http://schemas.microsoft.com/office/drawing/2014/main" id="{C56D2CCD-0A4F-4EF2-9599-09B894CB1BF7}"/>
              </a:ext>
            </a:extLst>
          </p:cNvPr>
          <p:cNvSpPr>
            <a:spLocks noGrp="1"/>
          </p:cNvSpPr>
          <p:nvPr>
            <p:ph idx="1"/>
          </p:nvPr>
        </p:nvSpPr>
        <p:spPr>
          <a:xfrm>
            <a:off x="838200" y="1825625"/>
            <a:ext cx="10515600" cy="4351338"/>
          </a:xfrm>
        </p:spPr>
        <p:txBody>
          <a:bodyPr/>
          <a:lstStyle/>
          <a:p>
            <a:r>
              <a:rPr lang="en-US" dirty="0"/>
              <a:t>High performance subscription-based form state management for React.</a:t>
            </a:r>
          </a:p>
          <a:p>
            <a:r>
              <a:rPr lang="en-US" dirty="0"/>
              <a:t>React Final Form is a thin React wrapper for Final Form, which is a subscriptions-based form state management library that uses the Observer pattern, so only the components that need updating are re-rendered as the form's state changes.</a:t>
            </a:r>
          </a:p>
          <a:p>
            <a:r>
              <a:rPr lang="en-US" dirty="0"/>
              <a:t>React Final Form strives to meet the following goals:</a:t>
            </a:r>
          </a:p>
          <a:p>
            <a:pPr lvl="1"/>
            <a:r>
              <a:rPr lang="en-US" dirty="0"/>
              <a:t>Modularity</a:t>
            </a:r>
          </a:p>
          <a:p>
            <a:pPr lvl="1"/>
            <a:r>
              <a:rPr lang="en-US" dirty="0"/>
              <a:t>Minimal Bundle Size</a:t>
            </a:r>
          </a:p>
          <a:p>
            <a:pPr lvl="1"/>
            <a:r>
              <a:rPr lang="en-US" dirty="0"/>
              <a:t>High Performance</a:t>
            </a:r>
          </a:p>
          <a:p>
            <a:pPr lvl="1"/>
            <a:endParaRPr lang="en-US" dirty="0"/>
          </a:p>
        </p:txBody>
      </p:sp>
    </p:spTree>
    <p:extLst>
      <p:ext uri="{BB962C8B-B14F-4D97-AF65-F5344CB8AC3E}">
        <p14:creationId xmlns:p14="http://schemas.microsoft.com/office/powerpoint/2010/main" val="603927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FAC5A469-8404-9D23-E899-4B26A247D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3960" y="0"/>
            <a:ext cx="10004079" cy="6858000"/>
          </a:xfrm>
          <a:prstGeom prst="rect">
            <a:avLst/>
          </a:prstGeom>
        </p:spPr>
      </p:pic>
    </p:spTree>
    <p:extLst>
      <p:ext uri="{BB962C8B-B14F-4D97-AF65-F5344CB8AC3E}">
        <p14:creationId xmlns:p14="http://schemas.microsoft.com/office/powerpoint/2010/main" val="133159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lstStyle/>
          <a:p>
            <a:r>
              <a:rPr lang="en-IN" dirty="0"/>
              <a:t>Library vs Framework</a:t>
            </a:r>
          </a:p>
        </p:txBody>
      </p:sp>
      <p:graphicFrame>
        <p:nvGraphicFramePr>
          <p:cNvPr id="4" name="Table 4">
            <a:extLst>
              <a:ext uri="{FF2B5EF4-FFF2-40B4-BE49-F238E27FC236}">
                <a16:creationId xmlns:a16="http://schemas.microsoft.com/office/drawing/2014/main" id="{54ED24BA-D8A0-45FA-9830-7EBDDD965A3B}"/>
              </a:ext>
            </a:extLst>
          </p:cNvPr>
          <p:cNvGraphicFramePr>
            <a:graphicFrameLocks noGrp="1"/>
          </p:cNvGraphicFramePr>
          <p:nvPr>
            <p:ph idx="1"/>
          </p:nvPr>
        </p:nvGraphicFramePr>
        <p:xfrm>
          <a:off x="838200" y="1825625"/>
          <a:ext cx="10515600" cy="430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491365429"/>
                    </a:ext>
                  </a:extLst>
                </a:gridCol>
                <a:gridCol w="5257800">
                  <a:extLst>
                    <a:ext uri="{9D8B030D-6E8A-4147-A177-3AD203B41FA5}">
                      <a16:colId xmlns:a16="http://schemas.microsoft.com/office/drawing/2014/main" val="2102715436"/>
                    </a:ext>
                  </a:extLst>
                </a:gridCol>
              </a:tblGrid>
              <a:tr h="370840">
                <a:tc>
                  <a:txBody>
                    <a:bodyPr/>
                    <a:lstStyle/>
                    <a:p>
                      <a:pPr algn="ctr"/>
                      <a:r>
                        <a:rPr lang="en-IN" dirty="0"/>
                        <a:t>Library</a:t>
                      </a:r>
                    </a:p>
                  </a:txBody>
                  <a:tcPr/>
                </a:tc>
                <a:tc>
                  <a:txBody>
                    <a:bodyPr/>
                    <a:lstStyle/>
                    <a:p>
                      <a:pPr algn="ctr"/>
                      <a:r>
                        <a:rPr lang="en-IN" dirty="0"/>
                        <a:t>Framework</a:t>
                      </a:r>
                    </a:p>
                  </a:txBody>
                  <a:tcPr/>
                </a:tc>
                <a:extLst>
                  <a:ext uri="{0D108BD9-81ED-4DB2-BD59-A6C34878D82A}">
                    <a16:rowId xmlns:a16="http://schemas.microsoft.com/office/drawing/2014/main" val="3687063235"/>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to do one specific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for application creation. FW is a piece of code that dictates the architecture of your project.</a:t>
                      </a:r>
                    </a:p>
                  </a:txBody>
                  <a:tcPr anchor="ctr"/>
                </a:tc>
                <a:extLst>
                  <a:ext uri="{0D108BD9-81ED-4DB2-BD59-A6C34878D82A}">
                    <a16:rowId xmlns:a16="http://schemas.microsoft.com/office/drawing/2014/main" val="2739940183"/>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are in Full control when you call a method from a library and the control is then returned.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code never calls into a FW, instead the FW uses your code. We can only follow a FW.</a:t>
                      </a:r>
                    </a:p>
                  </a:txBody>
                  <a:tcPr anchor="ctr"/>
                </a:tc>
                <a:extLst>
                  <a:ext uri="{0D108BD9-81ED-4DB2-BD59-A6C34878D82A}">
                    <a16:rowId xmlns:a16="http://schemas.microsoft.com/office/drawing/2014/main" val="4132386758"/>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 can be integrated seamlessly into an existing project.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FW cannot be integrated, we have to re-write the code.</a:t>
                      </a:r>
                    </a:p>
                  </a:txBody>
                  <a:tcPr anchor="ctr"/>
                </a:tc>
                <a:extLst>
                  <a:ext uri="{0D108BD9-81ED-4DB2-BD59-A6C34878D82A}">
                    <a16:rowId xmlns:a16="http://schemas.microsoft.com/office/drawing/2014/main" val="937199311"/>
                  </a:ext>
                </a:extLst>
              </a:tr>
              <a:tr h="914400">
                <a:tc>
                  <a:txBody>
                    <a:bodyPr/>
                    <a:lstStyle/>
                    <a:p>
                      <a:r>
                        <a:rPr lang="en-IN" dirty="0"/>
                        <a:t>jQuery – DOM Manipulation &amp; Ajax</a:t>
                      </a:r>
                    </a:p>
                    <a:p>
                      <a:r>
                        <a:rPr lang="en-IN" dirty="0"/>
                        <a:t>Moment.js – Date &amp; Time </a:t>
                      </a:r>
                    </a:p>
                    <a:p>
                      <a:r>
                        <a:rPr lang="en-IN" dirty="0"/>
                        <a:t>D3.js – Data Visualization</a:t>
                      </a:r>
                    </a:p>
                    <a:p>
                      <a:r>
                        <a:rPr lang="en-IN" dirty="0"/>
                        <a:t>React JS – UI Component</a:t>
                      </a:r>
                    </a:p>
                  </a:txBody>
                  <a:tcPr anchor="ctr"/>
                </a:tc>
                <a:tc>
                  <a:txBody>
                    <a:bodyPr/>
                    <a:lstStyle/>
                    <a:p>
                      <a:r>
                        <a:rPr lang="en-IN" dirty="0"/>
                        <a:t>Angular</a:t>
                      </a:r>
                    </a:p>
                  </a:txBody>
                  <a:tcPr anchor="ctr"/>
                </a:tc>
                <a:extLst>
                  <a:ext uri="{0D108BD9-81ED-4DB2-BD59-A6C34878D82A}">
                    <a16:rowId xmlns:a16="http://schemas.microsoft.com/office/drawing/2014/main" val="3622286512"/>
                  </a:ext>
                </a:extLst>
              </a:tr>
            </a:tbl>
          </a:graphicData>
        </a:graphic>
      </p:graphicFrame>
    </p:spTree>
    <p:extLst>
      <p:ext uri="{BB962C8B-B14F-4D97-AF65-F5344CB8AC3E}">
        <p14:creationId xmlns:p14="http://schemas.microsoft.com/office/powerpoint/2010/main" val="334389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20455</TotalTime>
  <Words>5060</Words>
  <Application>Microsoft Office PowerPoint</Application>
  <PresentationFormat>Widescreen</PresentationFormat>
  <Paragraphs>842</Paragraphs>
  <Slides>74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74</vt:i4>
      </vt:variant>
    </vt:vector>
  </HeadingPairs>
  <TitlesOfParts>
    <vt:vector size="83" baseType="lpstr">
      <vt:lpstr>-apple-system</vt:lpstr>
      <vt:lpstr>Arial</vt:lpstr>
      <vt:lpstr>Calibri</vt:lpstr>
      <vt:lpstr>Calibri Light</vt:lpstr>
      <vt:lpstr>charter</vt:lpstr>
      <vt:lpstr>inter-regular</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JavaScript Full Stack Application</vt:lpstr>
      <vt:lpstr>PowerPoint Presentation</vt:lpstr>
      <vt:lpstr>Library vs Framework</vt:lpstr>
      <vt:lpstr>PowerPoint Presentation</vt:lpstr>
      <vt:lpstr>PowerPoint Presentation</vt:lpstr>
      <vt:lpstr>UI Composition (Composite UI Pattern)</vt:lpstr>
      <vt:lpstr>Installation</vt:lpstr>
      <vt:lpstr>Browser Extensions Installation</vt:lpstr>
      <vt:lpstr>PowerPoint Presentation</vt:lpstr>
      <vt:lpstr>Using React CLI</vt:lpstr>
      <vt:lpstr>Using Bootstrap</vt:lpstr>
      <vt:lpstr>Assignment</vt:lpstr>
      <vt:lpstr>State</vt:lpstr>
      <vt:lpstr>Props</vt:lpstr>
      <vt:lpstr>Props vs State</vt:lpstr>
      <vt:lpstr>How Browser Renders a Web Page?</vt:lpstr>
      <vt:lpstr>Solution – Virtual DOM</vt:lpstr>
      <vt:lpstr>Virtual DOM</vt:lpstr>
      <vt:lpstr>PowerPoint Presentation</vt:lpstr>
      <vt:lpstr>Methods &amp; Properties in a React Component</vt:lpstr>
      <vt:lpstr>Lifecycle Methods in a React Component</vt:lpstr>
      <vt:lpstr>Lifecycle Methods</vt:lpstr>
      <vt:lpstr>SyntheticEvent Object</vt:lpstr>
      <vt:lpstr>SyntheticEvent object attributes</vt:lpstr>
      <vt:lpstr>Rules to remember</vt:lpstr>
      <vt:lpstr>Parent Child Communication</vt:lpstr>
      <vt:lpstr>Sibling Communication</vt:lpstr>
      <vt:lpstr>Controlled Component</vt:lpstr>
      <vt:lpstr>Uncontrolled Component</vt:lpstr>
      <vt:lpstr>Controlled vs Uncontrolled</vt:lpstr>
      <vt:lpstr>PowerPoint Presentation</vt:lpstr>
      <vt:lpstr>Context</vt:lpstr>
      <vt:lpstr>Counter Sibling Communication using Context</vt:lpstr>
      <vt:lpstr>Error Boundaries</vt:lpstr>
      <vt:lpstr>Create an Error Boundary</vt:lpstr>
      <vt:lpstr>Assignment</vt:lpstr>
      <vt:lpstr>Assignment</vt:lpstr>
      <vt:lpstr>AJAX and APIs</vt:lpstr>
      <vt:lpstr>Hooks</vt:lpstr>
      <vt:lpstr>Assignment</vt:lpstr>
      <vt:lpstr>React Router</vt:lpstr>
      <vt:lpstr>Router Components</vt:lpstr>
      <vt:lpstr>PowerPoint Presentation</vt:lpstr>
      <vt:lpstr>PowerPoint Presentation</vt:lpstr>
      <vt:lpstr>Secure Application using Custom Route</vt:lpstr>
      <vt:lpstr>Secure Application using Custom Route</vt:lpstr>
      <vt:lpstr>React Component Libraries</vt:lpstr>
      <vt:lpstr>Learn and Assignment</vt:lpstr>
      <vt:lpstr>HOC (Higher Order Components)</vt:lpstr>
      <vt:lpstr>Why HOC?</vt:lpstr>
      <vt:lpstr>Portals</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Points to Remember</vt:lpstr>
      <vt:lpstr>React best practices</vt:lpstr>
      <vt:lpstr>Assignment / Practice</vt:lpstr>
      <vt:lpstr>Further Learning</vt:lpstr>
      <vt:lpstr>Redux Saga Middleware</vt:lpstr>
      <vt:lpstr>Thunk vs Saga</vt:lpstr>
      <vt:lpstr>React Final Form</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cp:revision>
  <dcterms:created xsi:type="dcterms:W3CDTF">2021-11-22T03:42:21Z</dcterms:created>
  <dcterms:modified xsi:type="dcterms:W3CDTF">2022-06-19T11:24:11Z</dcterms:modified>
</cp:coreProperties>
</file>